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0"/>
  </p:notesMasterIdLst>
  <p:handoutMasterIdLst>
    <p:handoutMasterId r:id="rId41"/>
  </p:handoutMasterIdLst>
  <p:sldIdLst>
    <p:sldId id="10643" r:id="rId5"/>
    <p:sldId id="2076136966" r:id="rId6"/>
    <p:sldId id="281" r:id="rId7"/>
    <p:sldId id="282" r:id="rId8"/>
    <p:sldId id="289" r:id="rId9"/>
    <p:sldId id="2076136801" r:id="rId10"/>
    <p:sldId id="2076136968" r:id="rId11"/>
    <p:sldId id="1591" r:id="rId12"/>
    <p:sldId id="2076136967" r:id="rId13"/>
    <p:sldId id="2076136969" r:id="rId14"/>
    <p:sldId id="10647" r:id="rId15"/>
    <p:sldId id="1505" r:id="rId16"/>
    <p:sldId id="2076136984" r:id="rId17"/>
    <p:sldId id="1592" r:id="rId18"/>
    <p:sldId id="10653" r:id="rId19"/>
    <p:sldId id="10656" r:id="rId20"/>
    <p:sldId id="10662" r:id="rId21"/>
    <p:sldId id="10648" r:id="rId22"/>
    <p:sldId id="10649" r:id="rId23"/>
    <p:sldId id="10663" r:id="rId24"/>
    <p:sldId id="10650" r:id="rId25"/>
    <p:sldId id="10651" r:id="rId26"/>
    <p:sldId id="10665" r:id="rId27"/>
    <p:sldId id="2076136970" r:id="rId28"/>
    <p:sldId id="2076136971" r:id="rId29"/>
    <p:sldId id="1506" r:id="rId30"/>
    <p:sldId id="2076136972" r:id="rId31"/>
    <p:sldId id="2076136973" r:id="rId32"/>
    <p:sldId id="2076136974" r:id="rId33"/>
    <p:sldId id="2076136982" r:id="rId34"/>
    <p:sldId id="2076136983" r:id="rId35"/>
    <p:sldId id="2076136975" r:id="rId36"/>
    <p:sldId id="2076136976" r:id="rId37"/>
    <p:sldId id="2076136979" r:id="rId38"/>
    <p:sldId id="279"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365 templates" id="{A0252C9D-1D6B-42F9-BA63-F39DC4D8B635}">
          <p14:sldIdLst>
            <p14:sldId id="10643"/>
            <p14:sldId id="2076136966"/>
            <p14:sldId id="281"/>
            <p14:sldId id="282"/>
            <p14:sldId id="289"/>
            <p14:sldId id="2076136801"/>
            <p14:sldId id="2076136968"/>
            <p14:sldId id="1591"/>
            <p14:sldId id="2076136967"/>
            <p14:sldId id="2076136969"/>
            <p14:sldId id="10647"/>
            <p14:sldId id="1505"/>
            <p14:sldId id="2076136984"/>
            <p14:sldId id="1592"/>
            <p14:sldId id="10653"/>
            <p14:sldId id="10656"/>
            <p14:sldId id="10662"/>
            <p14:sldId id="10648"/>
            <p14:sldId id="10649"/>
            <p14:sldId id="10663"/>
            <p14:sldId id="10650"/>
            <p14:sldId id="10651"/>
            <p14:sldId id="10665"/>
            <p14:sldId id="2076136970"/>
            <p14:sldId id="2076136971"/>
            <p14:sldId id="1506"/>
            <p14:sldId id="2076136972"/>
            <p14:sldId id="2076136973"/>
            <p14:sldId id="2076136974"/>
            <p14:sldId id="2076136982"/>
            <p14:sldId id="2076136983"/>
            <p14:sldId id="2076136975"/>
            <p14:sldId id="2076136976"/>
            <p14:sldId id="2076136979"/>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Shane Neuville" initials="SN" lastIdx="1" clrIdx="4">
    <p:extLst>
      <p:ext uri="{19B8F6BF-5375-455C-9EA6-DF929625EA0E}">
        <p15:presenceInfo xmlns:p15="http://schemas.microsoft.com/office/powerpoint/2012/main" userId="89f4ee61d4bcc0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2F2F2"/>
    <a:srgbClr val="D83A01"/>
    <a:srgbClr val="107C10"/>
    <a:srgbClr val="000000"/>
    <a:srgbClr val="EFEFEF"/>
    <a:srgbClr val="1A1A1A"/>
    <a:srgbClr val="243A49"/>
    <a:srgbClr val="004B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50"/>
    <p:restoredTop sz="83939"/>
  </p:normalViewPr>
  <p:slideViewPr>
    <p:cSldViewPr snapToGrid="0" snapToObjects="1">
      <p:cViewPr varScale="1">
        <p:scale>
          <a:sx n="172" d="100"/>
          <a:sy n="172" d="100"/>
        </p:scale>
        <p:origin x="1744" y="1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11/19/20 4:12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11/19/20 4:12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455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35</a:t>
            </a:fld>
            <a:endParaRPr lang="en-US"/>
          </a:p>
        </p:txBody>
      </p:sp>
    </p:spTree>
    <p:extLst>
      <p:ext uri="{BB962C8B-B14F-4D97-AF65-F5344CB8AC3E}">
        <p14:creationId xmlns:p14="http://schemas.microsoft.com/office/powerpoint/2010/main" val="206077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r>
              <a:rPr lang="en-US" sz="1800" b="1">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a:endParaRPr lang="en-US" sz="1800">
              <a:solidFill>
                <a:srgbClr val="000000"/>
              </a:solidFill>
              <a:effectLst/>
              <a:latin typeface="Calibri" panose="020F0502020204030204" pitchFamily="34" charset="0"/>
              <a:ea typeface="Calibri" panose="020F0502020204030204" pitchFamily="34" charset="0"/>
            </a:endParaRPr>
          </a:p>
          <a:p>
            <a:pPr marL="0" marR="0"/>
            <a:r>
              <a:rPr lang="en-US" sz="1800">
                <a:solidFill>
                  <a:srgbClr val="000000"/>
                </a:solidFill>
                <a:effectLst/>
                <a:latin typeface="Calibri" panose="020F0502020204030204" pitchFamily="34" charset="0"/>
                <a:ea typeface="Calibri" panose="020F0502020204030204" pitchFamily="34" charset="0"/>
              </a:rPr>
              <a:t>Last year at Build, we laid out our vision for one .NET starting with .NET 5. We said we would take .NET Core and Mono/Xamarin implementations and unify them into one base class library (BCL) and toolchain (SDK). In the wake of the global health pandemic,</a:t>
            </a:r>
            <a:r>
              <a:rPr lang="en-US" sz="1800">
                <a:solidFill>
                  <a:srgbClr val="4C4C51"/>
                </a:solidFill>
                <a:effectLst/>
                <a:latin typeface="Segoe UI" panose="020B0502040204020203" pitchFamily="34" charset="0"/>
                <a:ea typeface="Calibri" panose="020F0502020204030204" pitchFamily="34" charset="0"/>
              </a:rPr>
              <a:t> </a:t>
            </a:r>
            <a:r>
              <a:rPr lang="en-US" sz="1800">
                <a:solidFill>
                  <a:srgbClr val="000000"/>
                </a:solidFill>
                <a:effectLst/>
                <a:latin typeface="Calibri" panose="020F0502020204030204" pitchFamily="34" charset="0"/>
                <a:ea typeface="Calibri" panose="020F0502020204030204" pitchFamily="34" charset="0"/>
              </a:rPr>
              <a:t>we have had to adapt to the changing needs of our customers and provide the support needed to assist with smooth operations. Our efforts continue to be anchored in helping our customers address their most urgent needs. As a result, we expect these features to be available in preview for the .NET 5 release but the unification will be truly completed with .NET 6, our Long-Term Support (LTS) release.</a:t>
            </a: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000000"/>
                </a:solidFill>
                <a:effectLst/>
                <a:latin typeface="Calibri" panose="020F0502020204030204" pitchFamily="34" charset="0"/>
                <a:ea typeface="Calibri" panose="020F0502020204030204" pitchFamily="34" charset="0"/>
              </a:rPr>
              <a:t> </a:t>
            </a:r>
            <a:r>
              <a:rPr lang="en-US" sz="1800" b="1">
                <a:solidFill>
                  <a:srgbClr val="000000"/>
                </a:solidFill>
                <a:effectLst/>
                <a:latin typeface="Calibri" panose="020F0502020204030204" pitchFamily="34" charset="0"/>
                <a:ea typeface="Calibri" panose="020F0502020204030204" pitchFamily="34" charset="0"/>
              </a:rPr>
              <a:t>Our vision has not changed, but our timeline has.</a:t>
            </a:r>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5 will have several cloud &amp; web investments, such as smaller, faster, single file EXEs that use less memory which are appropriate for microservices and containerized applications across operating systems. We will continue to build on the work we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We are still committed to one .NET platform and delivering a quality .NET 5 release to our millions of users in November this year. 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3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I’m also excited to announce .NET Multi-platform App UI, or just .NET MAUI.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is a cross-platform, native UI stack so you’ll get great performance on any device.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like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is the evolution of Xamarin technology, building on </a:t>
            </a:r>
            <a:r>
              <a:rPr lang="en-US" sz="1800" err="1">
                <a:effectLst/>
                <a:latin typeface="Calibri" panose="020F0502020204030204" pitchFamily="34" charset="0"/>
                <a:ea typeface="Calibri" panose="020F0502020204030204" pitchFamily="34" charset="0"/>
                <a:cs typeface="Times New Roman" panose="02020603050405020304" pitchFamily="18" charset="0"/>
              </a:rPr>
              <a:t>Xamarin.Forms</a:t>
            </a:r>
            <a:r>
              <a:rPr lang="en-US" sz="1800">
                <a:effectLst/>
                <a:latin typeface="Calibri" panose="020F0502020204030204" pitchFamily="34" charset="0"/>
                <a:ea typeface="Calibri" panose="020F0502020204030204" pitchFamily="34" charset="0"/>
                <a:cs typeface="Times New Roman" panose="02020603050405020304" pitchFamily="18" charset="0"/>
              </a:rPr>
              <a:t> and expanding that to cross-platform desktop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with previews available end of this year. You’ll see us working on it in the open on GitHub.  </a:t>
            </a:r>
          </a:p>
          <a:p>
            <a:endParaRPr lang="en-US" i="1"/>
          </a:p>
        </p:txBody>
      </p:sp>
      <p:sp>
        <p:nvSpPr>
          <p:cNvPr id="4" name="Slide Number Placeholder 3"/>
          <p:cNvSpPr>
            <a:spLocks noGrp="1"/>
          </p:cNvSpPr>
          <p:nvPr>
            <p:ph type="sldNum" sz="quarter" idx="5"/>
          </p:nvPr>
        </p:nvSpPr>
        <p:spPr/>
        <p:txBody>
          <a:bodyPr/>
          <a:lstStyle/>
          <a:p>
            <a:fld id="{F14E7EBF-8FEE-4079-889B-EEE134D3083A}" type="slidenum">
              <a:rPr lang="en-US" smtClean="0"/>
              <a:t>5</a:t>
            </a:fld>
            <a:endParaRPr lang="en-US"/>
          </a:p>
        </p:txBody>
      </p:sp>
    </p:spTree>
    <p:extLst>
      <p:ext uri="{BB962C8B-B14F-4D97-AF65-F5344CB8AC3E}">
        <p14:creationId xmlns:p14="http://schemas.microsoft.com/office/powerpoint/2010/main" val="2914529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11/19/20 9:12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2331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11/19/20 4:12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977876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11/19/20 4:12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17043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don’t actually have to make this specific to iOS. You could actually make an extension method that changes the background color for each platform, and this mapping can live in one shared partial class…even less code!</a:t>
            </a:r>
          </a:p>
          <a:p>
            <a:r>
              <a:rPr lang="en-US"/>
              <a:t>Way easier to unit test, much less specific knowledge required about the inner workings of Maui to do something simple as change a color.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11/19/20 4:12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21698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11/19/20 4:12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17910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34</a:t>
            </a:fld>
            <a:endParaRPr lang="en-US"/>
          </a:p>
        </p:txBody>
      </p:sp>
    </p:spTree>
    <p:extLst>
      <p:ext uri="{BB962C8B-B14F-4D97-AF65-F5344CB8AC3E}">
        <p14:creationId xmlns:p14="http://schemas.microsoft.com/office/powerpoint/2010/main" val="990420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672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2193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7560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96931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5282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0325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1156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1505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543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316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59512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615687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992562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11/19/20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3537234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834148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4" r:id="rId1"/>
    <p:sldLayoutId id="2147484240" r:id="rId2"/>
    <p:sldLayoutId id="2147484241" r:id="rId3"/>
    <p:sldLayoutId id="2147484474" r:id="rId4"/>
    <p:sldLayoutId id="2147484247" r:id="rId5"/>
    <p:sldLayoutId id="2147484603" r:id="rId6"/>
    <p:sldLayoutId id="2147484645" r:id="rId7"/>
    <p:sldLayoutId id="2147484646" r:id="rId8"/>
    <p:sldLayoutId id="2147484647" r:id="rId9"/>
    <p:sldLayoutId id="2147484665" r:id="rId10"/>
    <p:sldLayoutId id="2147484666" r:id="rId11"/>
    <p:sldLayoutId id="2147484667" r:id="rId12"/>
    <p:sldLayoutId id="2147484668" r:id="rId13"/>
    <p:sldLayoutId id="2147484669" r:id="rId14"/>
    <p:sldLayoutId id="2147484670" r:id="rId15"/>
    <p:sldLayoutId id="2147484671" r:id="rId16"/>
    <p:sldLayoutId id="2147484672" r:id="rId17"/>
    <p:sldLayoutId id="2147484673" r:id="rId18"/>
    <p:sldLayoutId id="2147484249" r:id="rId19"/>
    <p:sldLayoutId id="2147484640" r:id="rId20"/>
    <p:sldLayoutId id="2147484582" r:id="rId21"/>
    <p:sldLayoutId id="2147484641" r:id="rId22"/>
    <p:sldLayoutId id="2147484584" r:id="rId23"/>
    <p:sldLayoutId id="2147484674" r:id="rId24"/>
    <p:sldLayoutId id="2147484675" r:id="rId25"/>
    <p:sldLayoutId id="2147484676" r:id="rId26"/>
    <p:sldLayoutId id="2147484583" r:id="rId27"/>
    <p:sldLayoutId id="2147484256" r:id="rId28"/>
    <p:sldLayoutId id="2147484257" r:id="rId29"/>
    <p:sldLayoutId id="2147484585" r:id="rId30"/>
    <p:sldLayoutId id="2147484263" r:id="rId31"/>
    <p:sldLayoutId id="2147484299" r:id="rId32"/>
    <p:sldLayoutId id="2147484677" r:id="rId33"/>
    <p:sldLayoutId id="2147484679" r:id="rId34"/>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14.sv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3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B0BFCD7-F1FE-429D-A0AF-983BAC85449F}"/>
              </a:ext>
            </a:extLst>
          </p:cNvPr>
          <p:cNvSpPr>
            <a:spLocks noGrp="1"/>
          </p:cNvSpPr>
          <p:nvPr>
            <p:ph type="title"/>
          </p:nvPr>
        </p:nvSpPr>
        <p:spPr>
          <a:xfrm>
            <a:off x="584644" y="756505"/>
            <a:ext cx="6605050" cy="1117508"/>
          </a:xfrm>
        </p:spPr>
        <p:txBody>
          <a:bodyPr/>
          <a:lstStyle/>
          <a:p>
            <a:r>
              <a:rPr lang="en-US" sz="5400" dirty="0">
                <a:solidFill>
                  <a:schemeClr val="bg1"/>
                </a:solidFill>
              </a:rPr>
              <a:t>.NET MAUI Handlers</a:t>
            </a:r>
          </a:p>
        </p:txBody>
      </p:sp>
      <p:sp>
        <p:nvSpPr>
          <p:cNvPr id="10" name="Text Placeholder 2">
            <a:extLst>
              <a:ext uri="{FF2B5EF4-FFF2-40B4-BE49-F238E27FC236}">
                <a16:creationId xmlns:a16="http://schemas.microsoft.com/office/drawing/2014/main" id="{97BDF55B-DF6E-46C1-BAE2-BAAB78A0D7EF}"/>
              </a:ext>
            </a:extLst>
          </p:cNvPr>
          <p:cNvSpPr>
            <a:spLocks noGrp="1"/>
          </p:cNvSpPr>
          <p:nvPr>
            <p:ph type="body" sz="quarter" idx="10"/>
          </p:nvPr>
        </p:nvSpPr>
        <p:spPr>
          <a:xfrm>
            <a:off x="584200" y="2611810"/>
            <a:ext cx="4162425" cy="1117508"/>
          </a:xfrm>
        </p:spPr>
        <p:txBody>
          <a:bodyPr/>
          <a:lstStyle/>
          <a:p>
            <a:r>
              <a:rPr lang="en-US" sz="2800" dirty="0">
                <a:solidFill>
                  <a:schemeClr val="bg1"/>
                </a:solidFill>
              </a:rPr>
              <a:t>Javier Suarez</a:t>
            </a:r>
          </a:p>
          <a:p>
            <a:r>
              <a:rPr lang="en-US" sz="2800" dirty="0">
                <a:solidFill>
                  <a:schemeClr val="bg1"/>
                </a:solidFill>
              </a:rPr>
              <a:t>Twitter: @</a:t>
            </a:r>
            <a:r>
              <a:rPr lang="en-US" sz="2800" dirty="0" err="1">
                <a:solidFill>
                  <a:schemeClr val="bg1"/>
                </a:solidFill>
              </a:rPr>
              <a:t>jsuarezruiz</a:t>
            </a:r>
            <a:endParaRPr lang="en-US" sz="2800">
              <a:solidFill>
                <a:schemeClr val="bg1"/>
              </a:solidFill>
            </a:endParaRPr>
          </a:p>
          <a:p>
            <a:endParaRPr lang="en-US" sz="2800">
              <a:solidFill>
                <a:schemeClr val="bg1"/>
              </a:solidFill>
            </a:endParaRPr>
          </a:p>
        </p:txBody>
      </p:sp>
      <p:sp>
        <p:nvSpPr>
          <p:cNvPr id="4" name="Rectángulo 3">
            <a:extLst>
              <a:ext uri="{FF2B5EF4-FFF2-40B4-BE49-F238E27FC236}">
                <a16:creationId xmlns:a16="http://schemas.microsoft.com/office/drawing/2014/main" id="{73F4DED9-EFC6-B14D-A1D4-1F640C93E577}"/>
              </a:ext>
            </a:extLst>
          </p:cNvPr>
          <p:cNvSpPr/>
          <p:nvPr/>
        </p:nvSpPr>
        <p:spPr bwMode="auto">
          <a:xfrm>
            <a:off x="-1" y="5327047"/>
            <a:ext cx="12192001" cy="153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5">
            <a:extLst>
              <a:ext uri="{FF2B5EF4-FFF2-40B4-BE49-F238E27FC236}">
                <a16:creationId xmlns:a16="http://schemas.microsoft.com/office/drawing/2014/main" id="{CEB3CDC3-03D9-E241-A233-36FD66EFE1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5680" y="3991655"/>
            <a:ext cx="2369939" cy="2866345"/>
          </a:xfrm>
          <a:prstGeom prst="rect">
            <a:avLst/>
          </a:prstGeom>
        </p:spPr>
      </p:pic>
    </p:spTree>
    <p:extLst>
      <p:ext uri="{BB962C8B-B14F-4D97-AF65-F5344CB8AC3E}">
        <p14:creationId xmlns:p14="http://schemas.microsoft.com/office/powerpoint/2010/main" val="2770644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Glossary</a:t>
            </a:r>
            <a:r>
              <a:rPr lang="es-ES"/>
              <a:t> of </a:t>
            </a:r>
            <a:r>
              <a:rPr lang="es-ES" err="1"/>
              <a:t>Terms</a:t>
            </a:r>
            <a:r>
              <a:rPr lang="es-ES"/>
              <a:t>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588263" y="1436914"/>
            <a:ext cx="11075532" cy="2839624"/>
          </a:xfrm>
          <a:prstGeom prst="rect">
            <a:avLst/>
          </a:prstGeom>
          <a:noFill/>
        </p:spPr>
        <p:txBody>
          <a:bodyPr wrap="none" lIns="0" tIns="0" rIns="0" bIns="0" rtlCol="0">
            <a:spAutoFit/>
          </a:bodyPr>
          <a:lstStyle/>
          <a:p>
            <a:pPr marL="342900" indent="-342900" algn="l">
              <a:lnSpc>
                <a:spcPct val="200000"/>
              </a:lnSpc>
              <a:buFont typeface="Arial" panose="020B0604020202020204" pitchFamily="34" charset="0"/>
              <a:buChar char="•"/>
            </a:pPr>
            <a:r>
              <a:rPr lang="es-ES" sz="2400" b="1" dirty="0">
                <a:gradFill>
                  <a:gsLst>
                    <a:gs pos="2917">
                      <a:schemeClr val="tx1"/>
                    </a:gs>
                    <a:gs pos="30000">
                      <a:schemeClr val="tx1"/>
                    </a:gs>
                  </a:gsLst>
                  <a:lin ang="5400000" scaled="0"/>
                </a:gradFill>
              </a:rPr>
              <a:t>Control</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UI </a:t>
            </a:r>
            <a:r>
              <a:rPr lang="es-ES" sz="2400" dirty="0" err="1">
                <a:gradFill>
                  <a:gsLst>
                    <a:gs pos="2917">
                      <a:schemeClr val="tx1"/>
                    </a:gs>
                    <a:gs pos="30000">
                      <a:schemeClr val="tx1"/>
                    </a:gs>
                  </a:gsLst>
                  <a:lin ang="5400000" scaled="0"/>
                </a:gradFill>
              </a:rPr>
              <a:t>element</a:t>
            </a:r>
            <a:r>
              <a:rPr lang="es-ES" sz="2400" dirty="0">
                <a:gradFill>
                  <a:gsLst>
                    <a:gs pos="2917">
                      <a:schemeClr val="tx1"/>
                    </a:gs>
                    <a:gs pos="30000">
                      <a:schemeClr val="tx1"/>
                    </a:gs>
                  </a:gsLst>
                  <a:lin ang="5400000" scaled="0"/>
                </a:gradFill>
              </a:rPr>
              <a:t>.</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Renderer</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control </a:t>
            </a:r>
            <a:r>
              <a:rPr lang="es-ES" sz="2400" dirty="0" err="1">
                <a:gradFill>
                  <a:gsLst>
                    <a:gs pos="2917">
                      <a:schemeClr val="tx1"/>
                    </a:gs>
                    <a:gs pos="30000">
                      <a:schemeClr val="tx1"/>
                    </a:gs>
                  </a:gsLst>
                  <a:lin ang="5400000" scaled="0"/>
                </a:gradFill>
              </a:rPr>
              <a:t>implementation</a:t>
            </a:r>
            <a:r>
              <a:rPr lang="es-ES" sz="2400" dirty="0">
                <a:gradFill>
                  <a:gsLst>
                    <a:gs pos="2917">
                      <a:schemeClr val="tx1"/>
                    </a:gs>
                    <a:gs pos="30000">
                      <a:schemeClr val="tx1"/>
                    </a:gs>
                  </a:gsLst>
                  <a:lin ang="5400000" scaled="0"/>
                </a:gradFill>
              </a:rPr>
              <a:t> no </a:t>
            </a:r>
            <a:r>
              <a:rPr lang="es-ES" sz="2400" dirty="0" err="1">
                <a:gradFill>
                  <a:gsLst>
                    <a:gs pos="2917">
                      <a:schemeClr val="tx1"/>
                    </a:gs>
                    <a:gs pos="30000">
                      <a:schemeClr val="tx1"/>
                    </a:gs>
                  </a:gsLst>
                  <a:lin ang="5400000" scaled="0"/>
                </a:gradFill>
              </a:rPr>
              <a:t>longer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used</a:t>
            </a:r>
            <a:r>
              <a:rPr lang="es-ES" sz="2400" dirty="0">
                <a:gradFill>
                  <a:gsLst>
                    <a:gs pos="2917">
                      <a:schemeClr val="tx1"/>
                    </a:gs>
                    <a:gs pos="30000">
                      <a:schemeClr val="tx1"/>
                    </a:gs>
                  </a:gsLst>
                  <a:lin ang="5400000" scaled="0"/>
                </a:gradFill>
              </a:rPr>
              <a:t> in .NET MAUI.</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Mapper</a:t>
            </a:r>
            <a:r>
              <a:rPr lang="es-ES" sz="2400" dirty="0">
                <a:gradFill>
                  <a:gsLst>
                    <a:gs pos="2917">
                      <a:schemeClr val="tx1"/>
                    </a:gs>
                    <a:gs pos="30000">
                      <a:schemeClr val="tx1"/>
                    </a:gs>
                  </a:gsLst>
                  <a:lin ang="5400000" scaled="0"/>
                </a:gradFill>
              </a:rPr>
              <a:t> – A </a:t>
            </a:r>
            <a:r>
              <a:rPr lang="es-ES" sz="2400" dirty="0" err="1">
                <a:gradFill>
                  <a:gsLst>
                    <a:gs pos="2917">
                      <a:schemeClr val="tx1"/>
                    </a:gs>
                    <a:gs pos="30000">
                      <a:schemeClr val="tx1"/>
                    </a:gs>
                  </a:gsLst>
                  <a:lin ang="5400000" scaled="0"/>
                </a:gradFill>
              </a:rPr>
              <a:t>dictionary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mapping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API to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API.</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Handler</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Responsible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applying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request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controls</a:t>
            </a:r>
            <a:r>
              <a:rPr lang="es-E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7797203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72B57-4C1C-4A94-A16D-5EE20FBB71E6}"/>
              </a:ext>
            </a:extLst>
          </p:cNvPr>
          <p:cNvSpPr>
            <a:spLocks noGrp="1"/>
          </p:cNvSpPr>
          <p:nvPr>
            <p:ph type="title"/>
          </p:nvPr>
        </p:nvSpPr>
        <p:spPr>
          <a:xfrm>
            <a:off x="588263" y="497541"/>
            <a:ext cx="11018520" cy="553998"/>
          </a:xfrm>
        </p:spPr>
        <p:txBody>
          <a:bodyPr/>
          <a:lstStyle/>
          <a:p>
            <a:r>
              <a:rPr lang="en-US"/>
              <a:t>What are the architecture problems of </a:t>
            </a:r>
            <a:r>
              <a:rPr lang="en-US" err="1"/>
              <a:t>Xamarin.Forms</a:t>
            </a:r>
            <a:r>
              <a:rPr lang="en-US"/>
              <a:t>?</a:t>
            </a:r>
          </a:p>
        </p:txBody>
      </p:sp>
      <p:sp>
        <p:nvSpPr>
          <p:cNvPr id="6" name="Rectangle 5">
            <a:extLst>
              <a:ext uri="{FF2B5EF4-FFF2-40B4-BE49-F238E27FC236}">
                <a16:creationId xmlns:a16="http://schemas.microsoft.com/office/drawing/2014/main" id="{A8EC6C52-9927-4A5D-B5EF-750ACC6EF732}"/>
              </a:ext>
            </a:extLst>
          </p:cNvPr>
          <p:cNvSpPr/>
          <p:nvPr/>
        </p:nvSpPr>
        <p:spPr bwMode="auto">
          <a:xfrm>
            <a:off x="4200809" y="1945820"/>
            <a:ext cx="293332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Xamarin.Forms.Button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2C6BB79C-74F4-4302-8C99-82EBC8392478}"/>
              </a:ext>
            </a:extLst>
          </p:cNvPr>
          <p:cNvSpPr/>
          <p:nvPr/>
        </p:nvSpPr>
        <p:spPr bwMode="auto">
          <a:xfrm>
            <a:off x="1145515" y="1945820"/>
            <a:ext cx="236295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ButtonRenderer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3DE07D62-6D29-41C5-9A16-832006391D17}"/>
              </a:ext>
            </a:extLst>
          </p:cNvPr>
          <p:cNvCxnSpPr>
            <a:stCxn id="7" idx="3"/>
            <a:endCxn id="6" idx="1"/>
          </p:cNvCxnSpPr>
          <p:nvPr/>
        </p:nvCxnSpPr>
        <p:spPr>
          <a:xfrm>
            <a:off x="3508468" y="2222819"/>
            <a:ext cx="6923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444327F3-1D68-4EC6-B760-FCFEB5739636}"/>
              </a:ext>
            </a:extLst>
          </p:cNvPr>
          <p:cNvSpPr txBox="1">
            <a:spLocks/>
          </p:cNvSpPr>
          <p:nvPr/>
        </p:nvSpPr>
        <p:spPr>
          <a:xfrm>
            <a:off x="865940" y="1154558"/>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Renderers are tightly coupled to Xamarin.Forms components </a:t>
            </a:r>
          </a:p>
          <a:p>
            <a:endParaRPr lang="en-US"/>
          </a:p>
        </p:txBody>
      </p:sp>
      <p:sp>
        <p:nvSpPr>
          <p:cNvPr id="26" name="TextBox 25">
            <a:extLst>
              <a:ext uri="{FF2B5EF4-FFF2-40B4-BE49-F238E27FC236}">
                <a16:creationId xmlns:a16="http://schemas.microsoft.com/office/drawing/2014/main" id="{0AF92950-0A85-46D2-B541-CD092DA07F2B}"/>
              </a:ext>
            </a:extLst>
          </p:cNvPr>
          <p:cNvSpPr txBox="1"/>
          <p:nvPr/>
        </p:nvSpPr>
        <p:spPr>
          <a:xfrm>
            <a:off x="865939" y="3526428"/>
            <a:ext cx="10740844" cy="923330"/>
          </a:xfrm>
          <a:prstGeom prst="rect">
            <a:avLst/>
          </a:prstGeom>
          <a:solidFill>
            <a:schemeClr val="accent6">
              <a:lumMod val="50000"/>
            </a:schemeClr>
          </a:solidFill>
        </p:spPr>
        <p:txBody>
          <a:bodyPr wrap="square">
            <a:spAutoFit/>
          </a:bodyPr>
          <a:lstStyle/>
          <a:p>
            <a:r>
              <a:rPr lang="en-US" sz="1800" b="0" i="0">
                <a:solidFill>
                  <a:schemeClr val="bg1"/>
                </a:solidFill>
                <a:effectLst/>
                <a:latin typeface="SFMono-Regular"/>
              </a:rPr>
              <a:t>[assembly: </a:t>
            </a:r>
            <a:r>
              <a:rPr lang="en-US" sz="1800" b="0" i="0" err="1">
                <a:solidFill>
                  <a:schemeClr val="bg1"/>
                </a:solidFill>
                <a:effectLst/>
                <a:latin typeface="SFMono-Regular"/>
              </a:rPr>
              <a:t>ExportRenderer</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MyEntryRenderer</a:t>
            </a:r>
            <a:r>
              <a:rPr lang="en-US" sz="1800" b="0" i="0">
                <a:solidFill>
                  <a:schemeClr val="bg1"/>
                </a:solidFill>
                <a:effectLst/>
                <a:latin typeface="SFMono-Regular"/>
              </a:rPr>
              <a:t>))] </a:t>
            </a:r>
          </a:p>
          <a:p>
            <a:r>
              <a:rPr lang="en-US" sz="1800" b="0" i="0">
                <a:solidFill>
                  <a:schemeClr val="bg1"/>
                </a:solidFill>
                <a:effectLst/>
                <a:latin typeface="SFMono-Regular"/>
              </a:rPr>
              <a:t>namespace </a:t>
            </a:r>
            <a:r>
              <a:rPr lang="en-US" sz="1800" b="0" i="0" err="1">
                <a:solidFill>
                  <a:schemeClr val="bg1"/>
                </a:solidFill>
                <a:effectLst/>
                <a:latin typeface="SFMono-Regular"/>
              </a:rPr>
              <a:t>CustomRenderer.iOS</a:t>
            </a:r>
            <a:r>
              <a:rPr lang="en-US" sz="1800" b="0" i="0">
                <a:solidFill>
                  <a:schemeClr val="bg1"/>
                </a:solidFill>
                <a:effectLst/>
                <a:latin typeface="SFMono-Regular"/>
              </a:rPr>
              <a:t> { </a:t>
            </a:r>
          </a:p>
          <a:p>
            <a:r>
              <a:rPr lang="en-US" sz="1800" b="0" i="0">
                <a:solidFill>
                  <a:schemeClr val="bg1"/>
                </a:solidFill>
                <a:effectLst/>
                <a:latin typeface="SFMono-Regular"/>
              </a:rPr>
              <a:t>	public class </a:t>
            </a:r>
            <a:r>
              <a:rPr lang="en-US" sz="1800" b="0" i="0" err="1">
                <a:solidFill>
                  <a:schemeClr val="bg1"/>
                </a:solidFill>
                <a:effectLst/>
                <a:latin typeface="SFMono-Regular"/>
              </a:rPr>
              <a:t>MyEntryRenderer</a:t>
            </a:r>
            <a:r>
              <a:rPr lang="en-US" sz="1800" b="0" i="0">
                <a:solidFill>
                  <a:schemeClr val="bg1"/>
                </a:solidFill>
                <a:effectLst/>
                <a:latin typeface="SFMono-Regular"/>
              </a:rPr>
              <a:t> : </a:t>
            </a:r>
            <a:r>
              <a:rPr lang="en-US" sz="1800" b="0" i="0" err="1">
                <a:solidFill>
                  <a:schemeClr val="bg1"/>
                </a:solidFill>
                <a:effectLst/>
                <a:latin typeface="SFMono-Regular"/>
              </a:rPr>
              <a:t>EntryRenderer</a:t>
            </a:r>
            <a:endParaRPr lang="en-US" sz="1800">
              <a:solidFill>
                <a:schemeClr val="bg1"/>
              </a:solidFill>
            </a:endParaRPr>
          </a:p>
        </p:txBody>
      </p:sp>
      <p:sp>
        <p:nvSpPr>
          <p:cNvPr id="28" name="Text Placeholder 2">
            <a:extLst>
              <a:ext uri="{FF2B5EF4-FFF2-40B4-BE49-F238E27FC236}">
                <a16:creationId xmlns:a16="http://schemas.microsoft.com/office/drawing/2014/main" id="{FBAF3AA0-7A41-4DCE-BFA2-D1A901AD14D6}"/>
              </a:ext>
            </a:extLst>
          </p:cNvPr>
          <p:cNvSpPr txBox="1">
            <a:spLocks/>
          </p:cNvSpPr>
          <p:nvPr/>
        </p:nvSpPr>
        <p:spPr>
          <a:xfrm>
            <a:off x="898962" y="2803691"/>
            <a:ext cx="4786730"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Assembly Scanning is really slow</a:t>
            </a:r>
          </a:p>
          <a:p>
            <a:endParaRPr lang="en-US" dirty="0"/>
          </a:p>
        </p:txBody>
      </p:sp>
      <p:pic>
        <p:nvPicPr>
          <p:cNvPr id="30" name="Picture 29">
            <a:extLst>
              <a:ext uri="{FF2B5EF4-FFF2-40B4-BE49-F238E27FC236}">
                <a16:creationId xmlns:a16="http://schemas.microsoft.com/office/drawing/2014/main" id="{33159D43-3739-40C9-BBD6-CD2CB6CB7F4A}"/>
              </a:ext>
            </a:extLst>
          </p:cNvPr>
          <p:cNvPicPr>
            <a:picLocks noChangeAspect="1"/>
          </p:cNvPicPr>
          <p:nvPr/>
        </p:nvPicPr>
        <p:blipFill>
          <a:blip r:embed="rId2"/>
          <a:stretch>
            <a:fillRect/>
          </a:stretch>
        </p:blipFill>
        <p:spPr>
          <a:xfrm>
            <a:off x="9338481" y="2314334"/>
            <a:ext cx="1852519" cy="1118187"/>
          </a:xfrm>
          <a:prstGeom prst="rect">
            <a:avLst/>
          </a:prstGeom>
        </p:spPr>
      </p:pic>
      <p:sp>
        <p:nvSpPr>
          <p:cNvPr id="32" name="Text Placeholder 2">
            <a:extLst>
              <a:ext uri="{FF2B5EF4-FFF2-40B4-BE49-F238E27FC236}">
                <a16:creationId xmlns:a16="http://schemas.microsoft.com/office/drawing/2014/main" id="{2BA63C7F-0814-4D76-9E01-6DE97DBFB28E}"/>
              </a:ext>
            </a:extLst>
          </p:cNvPr>
          <p:cNvSpPr txBox="1">
            <a:spLocks/>
          </p:cNvSpPr>
          <p:nvPr/>
        </p:nvSpPr>
        <p:spPr>
          <a:xfrm>
            <a:off x="865939" y="4875265"/>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Really difficult to reach the native platform from the </a:t>
            </a:r>
            <a:r>
              <a:rPr lang="en-US" sz="2400" err="1"/>
              <a:t>xplat</a:t>
            </a:r>
            <a:r>
              <a:rPr lang="en-US" sz="2400"/>
              <a:t> one  </a:t>
            </a:r>
          </a:p>
          <a:p>
            <a:endParaRPr lang="en-US"/>
          </a:p>
        </p:txBody>
      </p:sp>
      <p:sp>
        <p:nvSpPr>
          <p:cNvPr id="36" name="TextBox 35">
            <a:extLst>
              <a:ext uri="{FF2B5EF4-FFF2-40B4-BE49-F238E27FC236}">
                <a16:creationId xmlns:a16="http://schemas.microsoft.com/office/drawing/2014/main" id="{9C20DD95-CF8A-4C9B-9A73-07A4EE956A81}"/>
              </a:ext>
            </a:extLst>
          </p:cNvPr>
          <p:cNvSpPr txBox="1"/>
          <p:nvPr/>
        </p:nvSpPr>
        <p:spPr>
          <a:xfrm>
            <a:off x="865939" y="5437129"/>
            <a:ext cx="10740844"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57559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20000" fill="hold"/>
                                        <p:tgtEl>
                                          <p:spTgt spid="30"/>
                                        </p:tgtEl>
                                        <p:attrNameLst>
                                          <p:attrName>ppt_x</p:attrName>
                                        </p:attrNameLst>
                                      </p:cBhvr>
                                      <p:tavLst>
                                        <p:tav tm="0">
                                          <p:val>
                                            <p:strVal val="1+#ppt_w/2"/>
                                          </p:val>
                                        </p:tav>
                                        <p:tav tm="100000">
                                          <p:val>
                                            <p:strVal val="#ppt_x"/>
                                          </p:val>
                                        </p:tav>
                                      </p:tavLst>
                                    </p:anim>
                                    <p:anim calcmode="lin" valueType="num">
                                      <p:cBhvr additive="base">
                                        <p:cTn id="26" dur="200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0" fill="hold"/>
                                        <p:tgtEl>
                                          <p:spTgt spid="26"/>
                                        </p:tgtEl>
                                        <p:attrNameLst>
                                          <p:attrName>ppt_x</p:attrName>
                                        </p:attrNameLst>
                                      </p:cBhvr>
                                      <p:tavLst>
                                        <p:tav tm="0">
                                          <p:val>
                                            <p:strVal val="0-#ppt_w/2"/>
                                          </p:val>
                                        </p:tav>
                                        <p:tav tm="100000">
                                          <p:val>
                                            <p:strVal val="#ppt_x"/>
                                          </p:val>
                                        </p:tav>
                                      </p:tavLst>
                                    </p:anim>
                                    <p:anim calcmode="lin" valueType="num">
                                      <p:cBhvr additive="base">
                                        <p:cTn id="30" dur="5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0" fill="hold"/>
                                        <p:tgtEl>
                                          <p:spTgt spid="28"/>
                                        </p:tgtEl>
                                        <p:attrNameLst>
                                          <p:attrName>ppt_x</p:attrName>
                                        </p:attrNameLst>
                                      </p:cBhvr>
                                      <p:tavLst>
                                        <p:tav tm="0">
                                          <p:val>
                                            <p:strVal val="0-#ppt_w/2"/>
                                          </p:val>
                                        </p:tav>
                                        <p:tav tm="100000">
                                          <p:val>
                                            <p:strVal val="#ppt_x"/>
                                          </p:val>
                                        </p:tav>
                                      </p:tavLst>
                                    </p:anim>
                                    <p:anim calcmode="lin" valueType="num">
                                      <p:cBhvr additive="base">
                                        <p:cTn id="34" dur="5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6" grpId="0" animBg="1"/>
      <p:bldP spid="28" grpId="0"/>
      <p:bldP spid="32" grpId="0"/>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err="1"/>
              <a:t>Xamarin.Forms</a:t>
            </a:r>
            <a:r>
              <a:rPr lang="en-US"/>
              <a:t>: Adding Custom Behavior, it can also be improved</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208156" y="1709687"/>
            <a:ext cx="5095634"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280536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dirty="0" err="1"/>
              <a:t>Motivation</a:t>
            </a:r>
            <a:r>
              <a:rPr lang="es-ES" dirty="0"/>
              <a:t> </a:t>
            </a:r>
            <a:r>
              <a:rPr lang="es-ES" dirty="0" err="1"/>
              <a:t>for</a:t>
            </a:r>
            <a:r>
              <a:rPr lang="es-ES" dirty="0"/>
              <a:t> </a:t>
            </a:r>
            <a:r>
              <a:rPr lang="es-ES" dirty="0" err="1"/>
              <a:t>the</a:t>
            </a:r>
            <a:r>
              <a:rPr lang="es-ES" dirty="0"/>
              <a:t> .NET MAUI </a:t>
            </a:r>
            <a:r>
              <a:rPr lang="es-ES" dirty="0" err="1"/>
              <a:t>changes</a:t>
            </a:r>
            <a:r>
              <a:rPr lang="es-ES" dirty="0"/>
              <a:t>?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588263" y="1436914"/>
            <a:ext cx="11474873" cy="4917180"/>
          </a:xfrm>
          <a:prstGeom prst="rect">
            <a:avLst/>
          </a:prstGeom>
          <a:noFill/>
        </p:spPr>
        <p:txBody>
          <a:bodyPr wrap="none" lIns="0" tIns="0" rIns="0" bIns="0" rtlCol="0">
            <a:spAutoFit/>
          </a:bodyPr>
          <a:lstStyle/>
          <a:p>
            <a:pPr marL="342900" indent="-342900">
              <a:lnSpc>
                <a:spcPct val="150000"/>
              </a:lnSpc>
              <a:buFont typeface="Arial" panose="020B0604020202020204" pitchFamily="34" charset="0"/>
              <a:buChar char="•"/>
            </a:pPr>
            <a:r>
              <a:rPr lang="es-ES" sz="2400" b="1" dirty="0">
                <a:gradFill>
                  <a:gsLst>
                    <a:gs pos="2917">
                      <a:schemeClr val="tx1"/>
                    </a:gs>
                    <a:gs pos="30000">
                      <a:schemeClr val="tx1"/>
                    </a:gs>
                  </a:gsLst>
                  <a:lin ang="5400000" scaled="0"/>
                </a:gradFill>
              </a:rPr>
              <a:t>Performance</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in </a:t>
            </a:r>
            <a:r>
              <a:rPr lang="es-ES" sz="2400" dirty="0" err="1">
                <a:gradFill>
                  <a:gsLst>
                    <a:gs pos="2917">
                      <a:schemeClr val="tx1"/>
                    </a:gs>
                    <a:gs pos="30000">
                      <a:schemeClr val="tx1"/>
                    </a:gs>
                  </a:gsLst>
                  <a:lin ang="5400000" scaled="0"/>
                </a:gradFill>
              </a:rPr>
              <a:t>IoC</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avoid</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using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assembly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scanning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reflection</a:t>
            </a:r>
            <a:r>
              <a:rPr lang="es-ES" sz="2400" dirty="0">
                <a:gradFill>
                  <a:gsLst>
                    <a:gs pos="2917">
                      <a:schemeClr val="tx1"/>
                    </a:gs>
                    <a:gs pos="30000">
                      <a:schemeClr val="tx1"/>
                    </a:gs>
                  </a:gsLst>
                  <a:lin ang="5400000" scaled="0"/>
                </a:gradFill>
              </a:rPr>
              <a:t> </a:t>
            </a:r>
          </a:p>
          <a:p>
            <a:pPr>
              <a:lnSpc>
                <a:spcPct val="150000"/>
              </a:lnSpc>
            </a:pPr>
            <a:r>
              <a:rPr lang="es-ES" sz="2400" dirty="0">
                <a:gradFill>
                  <a:gsLst>
                    <a:gs pos="2917">
                      <a:schemeClr val="tx1"/>
                    </a:gs>
                    <a:gs pos="30000">
                      <a:schemeClr val="tx1"/>
                    </a:gs>
                  </a:gsLst>
                  <a:lin ang="5400000" scaled="0"/>
                </a:gradFill>
              </a:rPr>
              <a:t>at </a:t>
            </a:r>
            <a:r>
              <a:rPr lang="es-ES" sz="2400" dirty="0" err="1">
                <a:gradFill>
                  <a:gsLst>
                    <a:gs pos="2917">
                      <a:schemeClr val="tx1"/>
                    </a:gs>
                    <a:gs pos="30000">
                      <a:schemeClr val="tx1"/>
                    </a:gs>
                  </a:gsLst>
                  <a:lin ang="5400000" scaled="0"/>
                </a:gradFill>
              </a:rPr>
              <a:t>startup</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in </a:t>
            </a:r>
            <a:r>
              <a:rPr lang="es-ES" sz="2400" dirty="0" err="1">
                <a:gradFill>
                  <a:gsLst>
                    <a:gs pos="2917">
                      <a:schemeClr val="tx1"/>
                    </a:gs>
                    <a:gs pos="30000">
                      <a:schemeClr val="tx1"/>
                    </a:gs>
                  </a:gsLst>
                  <a:lin ang="5400000" scaled="0"/>
                </a:gradFill>
              </a:rPr>
              <a:t>Layout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all</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handlers</a:t>
            </a:r>
            <a:r>
              <a:rPr lang="es-ES" sz="2400" dirty="0">
                <a:gradFill>
                  <a:gsLst>
                    <a:gs pos="2917">
                      <a:schemeClr val="tx1"/>
                    </a:gs>
                    <a:gs pos="30000">
                      <a:schemeClr val="tx1"/>
                    </a:gs>
                  </a:gsLst>
                  <a:lin ang="5400000" scaled="0"/>
                </a:gradFill>
              </a:rPr>
              <a:t> are </a:t>
            </a:r>
            <a:r>
              <a:rPr lang="es-ES" sz="2400" i="1" dirty="0">
                <a:gradFill>
                  <a:gsLst>
                    <a:gs pos="2917">
                      <a:schemeClr val="tx1"/>
                    </a:gs>
                    <a:gs pos="30000">
                      <a:schemeClr val="tx1"/>
                    </a:gs>
                  </a:gsLst>
                  <a:lin ang="5400000" scaled="0"/>
                </a:gradFill>
              </a:rPr>
              <a:t>"</a:t>
            </a:r>
            <a:r>
              <a:rPr lang="es-ES" sz="2400" i="1" dirty="0" err="1">
                <a:gradFill>
                  <a:gsLst>
                    <a:gs pos="2917">
                      <a:schemeClr val="tx1"/>
                    </a:gs>
                    <a:gs pos="30000">
                      <a:schemeClr val="tx1"/>
                    </a:gs>
                  </a:gsLst>
                  <a:lin ang="5400000" scaled="0"/>
                </a:gradFill>
              </a:rPr>
              <a:t>fast</a:t>
            </a:r>
            <a:r>
              <a:rPr lang="es-ES" sz="2400" i="1" dirty="0">
                <a:gradFill>
                  <a:gsLst>
                    <a:gs pos="2917">
                      <a:schemeClr val="tx1"/>
                    </a:gs>
                    <a:gs pos="30000">
                      <a:schemeClr val="tx1"/>
                    </a:gs>
                  </a:gsLst>
                  <a:lin ang="5400000" scaled="0"/>
                </a:gradFill>
              </a:rPr>
              <a:t> </a:t>
            </a:r>
            <a:r>
              <a:rPr lang="es-ES" sz="2400" i="1" dirty="0" err="1">
                <a:gradFill>
                  <a:gsLst>
                    <a:gs pos="2917">
                      <a:schemeClr val="tx1"/>
                    </a:gs>
                    <a:gs pos="30000">
                      <a:schemeClr val="tx1"/>
                    </a:gs>
                  </a:gsLst>
                  <a:lin ang="5400000" scaled="0"/>
                </a:gradFill>
              </a:rPr>
              <a:t>renderers</a:t>
            </a:r>
            <a:r>
              <a:rPr lang="es-ES" sz="2400" i="1" dirty="0">
                <a:gradFill>
                  <a:gsLst>
                    <a:gs pos="2917">
                      <a:schemeClr val="tx1"/>
                    </a:gs>
                    <a:gs pos="30000">
                      <a:schemeClr val="tx1"/>
                    </a:gs>
                  </a:gsLst>
                  <a:lin ang="5400000" scaled="0"/>
                </a:gradFill>
              </a:rPr>
              <a:t>".</a:t>
            </a:r>
          </a:p>
          <a:p>
            <a:pPr>
              <a:lnSpc>
                <a:spcPct val="150000"/>
              </a:lnSpc>
            </a:pPr>
            <a:r>
              <a:rPr lang="es-ES" sz="2400" i="1" dirty="0">
                <a:gradFill>
                  <a:gsLst>
                    <a:gs pos="2917">
                      <a:schemeClr val="tx1"/>
                    </a:gs>
                    <a:gs pos="30000">
                      <a:schemeClr val="tx1"/>
                    </a:gs>
                  </a:gsLst>
                  <a:lin ang="5400000" scaled="0"/>
                </a:gradFill>
              </a:rPr>
              <a:t> </a:t>
            </a:r>
          </a:p>
          <a:p>
            <a:pPr marL="342900" indent="-342900">
              <a:lnSpc>
                <a:spcPct val="150000"/>
              </a:lnSpc>
              <a:buFont typeface="Arial" panose="020B0604020202020204" pitchFamily="34" charset="0"/>
              <a:buChar char="•"/>
            </a:pPr>
            <a:r>
              <a:rPr lang="es-ES" sz="2400" b="1" dirty="0">
                <a:gradFill>
                  <a:gsLst>
                    <a:gs pos="2917">
                      <a:schemeClr val="tx1"/>
                    </a:gs>
                    <a:gs pos="30000">
                      <a:schemeClr val="tx1"/>
                    </a:gs>
                  </a:gsLst>
                  <a:lin ang="5400000" scaled="0"/>
                </a:gradFill>
              </a:rPr>
              <a:t>API </a:t>
            </a:r>
            <a:r>
              <a:rPr lang="es-ES" sz="2400" b="1"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specific</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is</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often</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difficult</a:t>
            </a:r>
            <a:r>
              <a:rPr lang="es-ES" sz="2400" dirty="0">
                <a:gradFill>
                  <a:gsLst>
                    <a:gs pos="2917">
                      <a:schemeClr val="tx1"/>
                    </a:gs>
                    <a:gs pos="30000">
                      <a:schemeClr val="tx1"/>
                    </a:gs>
                  </a:gsLst>
                  <a:lin ang="5400000" scaled="0"/>
                </a:gradFill>
              </a:rPr>
              <a:t> to </a:t>
            </a:r>
            <a:r>
              <a:rPr lang="es-ES" sz="2400" dirty="0" err="1">
                <a:gradFill>
                  <a:gsLst>
                    <a:gs pos="2917">
                      <a:schemeClr val="tx1"/>
                    </a:gs>
                    <a:gs pos="30000">
                      <a:schemeClr val="tx1"/>
                    </a:gs>
                  </a:gsLst>
                  <a:lin ang="5400000" scaled="0"/>
                </a:gradFill>
              </a:rPr>
              <a:t>discover</a:t>
            </a:r>
            <a:r>
              <a:rPr lang="es-ES" sz="2400" dirty="0">
                <a:gradFill>
                  <a:gsLst>
                    <a:gs pos="2917">
                      <a:schemeClr val="tx1"/>
                    </a:gs>
                    <a:gs pos="30000">
                      <a:schemeClr val="tx1"/>
                    </a:gs>
                  </a:gsLst>
                  <a:lin ang="5400000" scaled="0"/>
                </a:gradFill>
              </a:rPr>
              <a:t>, </a:t>
            </a:r>
          </a:p>
          <a:p>
            <a:pPr>
              <a:lnSpc>
                <a:spcPct val="150000"/>
              </a:lnSpc>
            </a:pPr>
            <a:r>
              <a:rPr lang="es-ES" sz="2400" dirty="0" err="1">
                <a:gradFill>
                  <a:gsLst>
                    <a:gs pos="2917">
                      <a:schemeClr val="tx1"/>
                    </a:gs>
                    <a:gs pos="30000">
                      <a:schemeClr val="tx1"/>
                    </a:gs>
                  </a:gsLst>
                  <a:lin ang="5400000" scaled="0"/>
                </a:gradFill>
              </a:rPr>
              <a:t>allow</a:t>
            </a:r>
            <a:r>
              <a:rPr lang="es-ES" sz="2400" dirty="0">
                <a:gradFill>
                  <a:gsLst>
                    <a:gs pos="2917">
                      <a:schemeClr val="tx1"/>
                    </a:gs>
                    <a:gs pos="30000">
                      <a:schemeClr val="tx1"/>
                    </a:gs>
                  </a:gsLst>
                  <a:lin ang="5400000" scaled="0"/>
                </a:gradFill>
              </a:rPr>
              <a:t> more </a:t>
            </a:r>
            <a:r>
              <a:rPr lang="es-ES" sz="2400" dirty="0" err="1">
                <a:gradFill>
                  <a:gsLst>
                    <a:gs pos="2917">
                      <a:schemeClr val="tx1"/>
                    </a:gs>
                    <a:gs pos="30000">
                      <a:schemeClr val="tx1"/>
                    </a:gs>
                  </a:gsLst>
                  <a:lin ang="5400000" scaled="0"/>
                </a:gradFill>
              </a:rPr>
              <a:t>possibilities</a:t>
            </a:r>
            <a:r>
              <a:rPr lang="es-ES" sz="2400" dirty="0">
                <a:gradFill>
                  <a:gsLst>
                    <a:gs pos="2917">
                      <a:schemeClr val="tx1"/>
                    </a:gs>
                    <a:gs pos="30000">
                      <a:schemeClr val="tx1"/>
                    </a:gs>
                  </a:gsLst>
                  <a:lin ang="5400000" scaled="0"/>
                </a:gradFill>
              </a:rPr>
              <a:t> in a simple </a:t>
            </a:r>
            <a:r>
              <a:rPr lang="es-ES" sz="2400" dirty="0" err="1">
                <a:gradFill>
                  <a:gsLst>
                    <a:gs pos="2917">
                      <a:schemeClr val="tx1"/>
                    </a:gs>
                    <a:gs pos="30000">
                      <a:schemeClr val="tx1"/>
                    </a:gs>
                  </a:gsLst>
                  <a:lin ang="5400000" scaled="0"/>
                </a:gradFill>
              </a:rPr>
              <a:t>way</a:t>
            </a:r>
            <a:r>
              <a:rPr lang="es-ES" sz="2400" dirty="0">
                <a:gradFill>
                  <a:gsLst>
                    <a:gs pos="2917">
                      <a:schemeClr val="tx1"/>
                    </a:gs>
                    <a:gs pos="30000">
                      <a:schemeClr val="tx1"/>
                    </a:gs>
                  </a:gsLst>
                  <a:lin ang="5400000" scaled="0"/>
                </a:gradFill>
              </a:rPr>
              <a:t>, etc. </a:t>
            </a:r>
          </a:p>
          <a:p>
            <a:pPr>
              <a:lnSpc>
                <a:spcPct val="150000"/>
              </a:lnSpc>
            </a:pPr>
            <a:endParaRPr lang="es-ES" sz="2400" dirty="0">
              <a:gradFill>
                <a:gsLst>
                  <a:gs pos="2917">
                    <a:schemeClr val="tx1"/>
                  </a:gs>
                  <a:gs pos="30000">
                    <a:schemeClr val="tx1"/>
                  </a:gs>
                </a:gsLst>
                <a:lin ang="5400000" scaled="0"/>
              </a:gradFill>
            </a:endParaRPr>
          </a:p>
          <a:p>
            <a:pPr marL="342900" indent="-342900">
              <a:lnSpc>
                <a:spcPct val="150000"/>
              </a:lnSpc>
              <a:buFont typeface="Arial" panose="020B0604020202020204" pitchFamily="34" charset="0"/>
              <a:buChar char="•"/>
            </a:pPr>
            <a:r>
              <a:rPr lang="es-ES" sz="2400" b="1" dirty="0" err="1">
                <a:gradFill>
                  <a:gsLst>
                    <a:gs pos="2917">
                      <a:schemeClr val="tx1"/>
                    </a:gs>
                    <a:gs pos="30000">
                      <a:schemeClr val="tx1"/>
                    </a:gs>
                  </a:gsLst>
                  <a:lin ang="5400000" scaled="0"/>
                </a:gradFill>
              </a:rPr>
              <a:t>Homogeneity</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Not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having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same</a:t>
            </a:r>
            <a:r>
              <a:rPr lang="es-ES" sz="2400" dirty="0">
                <a:gradFill>
                  <a:gsLst>
                    <a:gs pos="2917">
                      <a:schemeClr val="tx1"/>
                    </a:gs>
                    <a:gs pos="30000">
                      <a:schemeClr val="tx1"/>
                    </a:gs>
                  </a:gsLst>
                  <a:lin ang="5400000" scaled="0"/>
                </a:gradFill>
              </a:rPr>
              <a:t> API </a:t>
            </a:r>
            <a:r>
              <a:rPr lang="es-ES" sz="2400" dirty="0" err="1">
                <a:gradFill>
                  <a:gsLst>
                    <a:gs pos="2917">
                      <a:schemeClr val="tx1"/>
                    </a:gs>
                    <a:gs pos="30000">
                      <a:schemeClr val="tx1"/>
                    </a:gs>
                  </a:gsLst>
                  <a:lin ang="5400000" scaled="0"/>
                </a:gradFill>
              </a:rPr>
              <a:t>behaving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differently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by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etc.</a:t>
            </a:r>
          </a:p>
          <a:p>
            <a:pPr marL="342900" indent="-342900">
              <a:lnSpc>
                <a:spcPct val="150000"/>
              </a:lnSpc>
              <a:buFont typeface="Arial" panose="020B0604020202020204" pitchFamily="34" charset="0"/>
              <a:buChar char="•"/>
            </a:pPr>
            <a:endParaRPr lang="es-ES" sz="2400" dirty="0">
              <a:gradFill>
                <a:gsLst>
                  <a:gs pos="2917">
                    <a:schemeClr val="tx1"/>
                  </a:gs>
                  <a:gs pos="30000">
                    <a:schemeClr val="tx1"/>
                  </a:gs>
                </a:gsLst>
                <a:lin ang="5400000" scaled="0"/>
              </a:gradFill>
            </a:endParaRPr>
          </a:p>
          <a:p>
            <a:pPr marL="342900" indent="-342900">
              <a:lnSpc>
                <a:spcPct val="150000"/>
              </a:lnSpc>
              <a:buFont typeface="Arial" panose="020B0604020202020204" pitchFamily="34" charset="0"/>
              <a:buChar char="•"/>
            </a:pPr>
            <a:r>
              <a:rPr lang="es-ES" sz="2400" b="1" dirty="0" err="1">
                <a:gradFill>
                  <a:gsLst>
                    <a:gs pos="2917">
                      <a:schemeClr val="tx1"/>
                    </a:gs>
                    <a:gs pos="30000">
                      <a:schemeClr val="tx1"/>
                    </a:gs>
                  </a:gsLst>
                  <a:lin ang="5400000" scaled="0"/>
                </a:gradFill>
              </a:rPr>
              <a:t>Simplify</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Simplify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project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structure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flow</a:t>
            </a:r>
            <a:r>
              <a:rPr lang="es-ES" sz="2400" dirty="0">
                <a:gradFill>
                  <a:gsLst>
                    <a:gs pos="2917">
                      <a:schemeClr val="tx1"/>
                    </a:gs>
                    <a:gs pos="30000">
                      <a:schemeClr val="tx1"/>
                    </a:gs>
                  </a:gsLst>
                  <a:lin ang="5400000" scaled="0"/>
                </a:gradFill>
              </a:rPr>
              <a:t> of a </a:t>
            </a:r>
            <a:r>
              <a:rPr lang="es-ES" sz="2400" dirty="0" err="1">
                <a:gradFill>
                  <a:gsLst>
                    <a:gs pos="2917">
                      <a:schemeClr val="tx1"/>
                    </a:gs>
                    <a:gs pos="30000">
                      <a:schemeClr val="tx1"/>
                    </a:gs>
                  </a:gsLst>
                  <a:lin ang="5400000" scaled="0"/>
                </a:gradFill>
              </a:rPr>
              <a:t>Handler</a:t>
            </a:r>
            <a:r>
              <a:rPr lang="es-ES" sz="2400" dirty="0">
                <a:gradFill>
                  <a:gsLst>
                    <a:gs pos="2917">
                      <a:schemeClr val="tx1"/>
                    </a:gs>
                    <a:gs pos="30000">
                      <a:schemeClr val="tx1"/>
                    </a:gs>
                  </a:gsLst>
                  <a:lin ang="5400000" scaled="0"/>
                </a:gradFill>
              </a:rPr>
              <a:t> vs </a:t>
            </a:r>
            <a:r>
              <a:rPr lang="es-ES" sz="2400" dirty="0" err="1">
                <a:gradFill>
                  <a:gsLst>
                    <a:gs pos="2917">
                      <a:schemeClr val="tx1"/>
                    </a:gs>
                    <a:gs pos="30000">
                      <a:schemeClr val="tx1"/>
                    </a:gs>
                  </a:gsLst>
                  <a:lin ang="5400000" scaled="0"/>
                </a:gradFill>
              </a:rPr>
              <a:t>Renderer</a:t>
            </a:r>
            <a:r>
              <a:rPr lang="es-ES" sz="2400" dirty="0">
                <a:gradFill>
                  <a:gsLst>
                    <a:gs pos="2917">
                      <a:schemeClr val="tx1"/>
                    </a:gs>
                    <a:gs pos="30000">
                      <a:schemeClr val="tx1"/>
                    </a:gs>
                  </a:gsLst>
                  <a:lin ang="5400000" scaled="0"/>
                </a:gradFill>
              </a:rPr>
              <a:t>, etc.</a:t>
            </a:r>
          </a:p>
        </p:txBody>
      </p:sp>
    </p:spTree>
    <p:extLst>
      <p:ext uri="{BB962C8B-B14F-4D97-AF65-F5344CB8AC3E}">
        <p14:creationId xmlns:p14="http://schemas.microsoft.com/office/powerpoint/2010/main" val="3357968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a:t>.NET MAUI Internal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7454644" cy="905179"/>
          </a:xfrm>
        </p:spPr>
        <p:txBody>
          <a:bodyPr/>
          <a:lstStyle/>
          <a:p>
            <a:r>
              <a:rPr lang="en-US"/>
              <a:t>.NET MAUI uses cross-platform layouts, control interfaces, platform view extensions, and native view implements. The same native controls are used regardless of MVVM, MVU, </a:t>
            </a:r>
            <a:r>
              <a:rPr lang="en-US" err="1"/>
              <a:t>RxUI</a:t>
            </a:r>
            <a:r>
              <a:rPr lang="en-US"/>
              <a:t>, </a:t>
            </a:r>
            <a:r>
              <a:rPr lang="en-US" err="1"/>
              <a:t>Blazor</a:t>
            </a:r>
            <a:r>
              <a:rPr lang="en-US"/>
              <a:t>, etc.  </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1828770"/>
          </a:xfrm>
        </p:spPr>
        <p:txBody>
          <a:bodyPr/>
          <a:lstStyle/>
          <a:p>
            <a:r>
              <a:rPr lang="en-US" sz="1765">
                <a:solidFill>
                  <a:schemeClr val="accent6">
                    <a:lumMod val="10000"/>
                  </a:schemeClr>
                </a:solidFill>
                <a:latin typeface="+mj-lt"/>
              </a:rPr>
              <a:t>Interfaces</a:t>
            </a:r>
            <a:endParaRPr lang="en-US">
              <a:solidFill>
                <a:schemeClr val="accent6">
                  <a:lumMod val="10000"/>
                </a:schemeClr>
              </a:solidFill>
              <a:latin typeface="+mj-lt"/>
            </a:endParaRPr>
          </a:p>
          <a:p>
            <a:endParaRPr lang="en-US">
              <a:solidFill>
                <a:schemeClr val="accent6">
                  <a:lumMod val="10000"/>
                </a:schemeClr>
              </a:solidFill>
            </a:endParaRPr>
          </a:p>
          <a:p>
            <a:r>
              <a:rPr lang="en-US" err="1">
                <a:solidFill>
                  <a:schemeClr val="accent6">
                    <a:lumMod val="10000"/>
                  </a:schemeClr>
                </a:solidFill>
              </a:rPr>
              <a:t>System.Maui.Core.Views</a:t>
            </a:r>
            <a:r>
              <a:rPr lang="en-US">
                <a:solidFill>
                  <a:schemeClr val="accent6">
                    <a:lumMod val="10000"/>
                  </a:schemeClr>
                </a:solidFill>
              </a:rPr>
              <a:t> are the interfaces describing the surface of each control.</a:t>
            </a:r>
          </a:p>
          <a:p>
            <a:r>
              <a:rPr lang="en-US" err="1">
                <a:solidFill>
                  <a:schemeClr val="accent6">
                    <a:lumMod val="10000"/>
                  </a:schemeClr>
                </a:solidFill>
              </a:rPr>
              <a:t>IButton</a:t>
            </a:r>
            <a:r>
              <a:rPr lang="en-US">
                <a:solidFill>
                  <a:schemeClr val="accent6">
                    <a:lumMod val="10000"/>
                  </a:schemeClr>
                </a:solidFill>
              </a:rPr>
              <a:t> &gt; </a:t>
            </a:r>
            <a:r>
              <a:rPr lang="en-US" err="1">
                <a:solidFill>
                  <a:schemeClr val="accent6">
                    <a:lumMod val="10000"/>
                  </a:schemeClr>
                </a:solidFill>
              </a:rPr>
              <a:t>IText</a:t>
            </a:r>
            <a:r>
              <a:rPr lang="en-US">
                <a:solidFill>
                  <a:schemeClr val="accent6">
                    <a:lumMod val="10000"/>
                  </a:schemeClr>
                </a:solidFill>
              </a:rPr>
              <a:t> &gt; </a:t>
            </a:r>
            <a:r>
              <a:rPr lang="en-US" err="1">
                <a:solidFill>
                  <a:schemeClr val="accent6">
                    <a:lumMod val="10000"/>
                  </a:schemeClr>
                </a:solidFill>
              </a:rPr>
              <a:t>IView</a:t>
            </a:r>
            <a:endParaRPr lang="en-US">
              <a:solidFill>
                <a:schemeClr val="accent6">
                  <a:lumMod val="10000"/>
                </a:schemeClr>
              </a:solidFill>
            </a:endParaRPr>
          </a:p>
          <a:p>
            <a:endParaRPr lang="en-US"/>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1" y="3160820"/>
            <a:ext cx="3597528" cy="3790846"/>
          </a:xfrm>
        </p:spPr>
        <p:txBody>
          <a:bodyPr/>
          <a:lstStyle/>
          <a:p>
            <a:r>
              <a:rPr lang="en-US" sz="1765" b="0">
                <a:solidFill>
                  <a:schemeClr val="accent6">
                    <a:lumMod val="10000"/>
                  </a:schemeClr>
                </a:solidFill>
                <a:latin typeface="+mj-lt"/>
              </a:rPr>
              <a:t>Platform Renderers</a:t>
            </a:r>
          </a:p>
          <a:p>
            <a:r>
              <a:rPr lang="en-US" b="0">
                <a:solidFill>
                  <a:schemeClr val="accent6">
                    <a:lumMod val="10000"/>
                  </a:schemeClr>
                </a:solidFill>
              </a:rPr>
              <a:t>These are the bare control abstractions and implementations with no bias to MVU or MVVM.</a:t>
            </a:r>
          </a:p>
          <a:p>
            <a:r>
              <a:rPr lang="en-US" b="0" err="1">
                <a:solidFill>
                  <a:schemeClr val="accent6">
                    <a:lumMod val="10000"/>
                  </a:schemeClr>
                </a:solidFill>
              </a:rPr>
              <a:t>System.Maui.Core.Renderers</a:t>
            </a:r>
            <a:r>
              <a:rPr lang="en-US" b="0">
                <a:solidFill>
                  <a:schemeClr val="accent6">
                    <a:lumMod val="10000"/>
                  </a:schemeClr>
                </a:solidFill>
              </a:rPr>
              <a:t>:</a:t>
            </a:r>
          </a:p>
          <a:p>
            <a:pPr marL="285750" indent="-285750">
              <a:buFont typeface="Arial" panose="020B0604020202020204" pitchFamily="34" charset="0"/>
              <a:buChar char="•"/>
            </a:pPr>
            <a:r>
              <a:rPr lang="en-US" b="0" err="1">
                <a:solidFill>
                  <a:schemeClr val="accent6">
                    <a:lumMod val="10000"/>
                  </a:schemeClr>
                </a:solidFill>
              </a:rPr>
              <a:t>ButtonRenderer.Android.cs</a:t>
            </a:r>
            <a:endParaRPr lang="en-US" b="0">
              <a:solidFill>
                <a:schemeClr val="accent6">
                  <a:lumMod val="10000"/>
                </a:schemeClr>
              </a:solidFill>
            </a:endParaRPr>
          </a:p>
          <a:p>
            <a:pPr marL="285750" indent="-285750">
              <a:buFont typeface="Arial" panose="020B0604020202020204" pitchFamily="34" charset="0"/>
              <a:buChar char="•"/>
            </a:pPr>
            <a:r>
              <a:rPr lang="en-US" b="0" err="1">
                <a:solidFill>
                  <a:schemeClr val="accent6">
                    <a:lumMod val="10000"/>
                  </a:schemeClr>
                </a:solidFill>
              </a:rPr>
              <a:t>ButtonRenderer.Mac.cs</a:t>
            </a:r>
            <a:endParaRPr lang="en-US" b="0">
              <a:solidFill>
                <a:schemeClr val="accent6">
                  <a:lumMod val="10000"/>
                </a:schemeClr>
              </a:solidFill>
            </a:endParaRPr>
          </a:p>
          <a:p>
            <a:pPr marL="285750" indent="-285750">
              <a:buFont typeface="Arial" panose="020B0604020202020204" pitchFamily="34" charset="0"/>
              <a:buChar char="•"/>
            </a:pPr>
            <a:r>
              <a:rPr lang="en-US" b="0" err="1">
                <a:solidFill>
                  <a:schemeClr val="accent6">
                    <a:lumMod val="10000"/>
                  </a:schemeClr>
                </a:solidFill>
              </a:rPr>
              <a:t>ButtonRenderer.Standard.cs</a:t>
            </a:r>
            <a:endParaRPr lang="en-US" b="0">
              <a:solidFill>
                <a:schemeClr val="accent6">
                  <a:lumMod val="10000"/>
                </a:schemeClr>
              </a:solidFill>
            </a:endParaRPr>
          </a:p>
          <a:p>
            <a:pPr marL="285750" indent="-285750">
              <a:buFont typeface="Arial" panose="020B0604020202020204" pitchFamily="34" charset="0"/>
              <a:buChar char="•"/>
            </a:pPr>
            <a:r>
              <a:rPr lang="en-US" b="0">
                <a:solidFill>
                  <a:schemeClr val="accent6">
                    <a:lumMod val="10000"/>
                  </a:schemeClr>
                </a:solidFill>
              </a:rPr>
              <a:t>ButtonRenderer.Win32.cs</a:t>
            </a:r>
          </a:p>
          <a:p>
            <a:pPr marL="285750" indent="-285750">
              <a:buFont typeface="Arial" panose="020B0604020202020204" pitchFamily="34" charset="0"/>
              <a:buChar char="•"/>
            </a:pPr>
            <a:r>
              <a:rPr lang="en-US" b="0" err="1">
                <a:solidFill>
                  <a:schemeClr val="accent6">
                    <a:lumMod val="10000"/>
                  </a:schemeClr>
                </a:solidFill>
              </a:rPr>
              <a:t>ButtonRenderer.cs</a:t>
            </a:r>
            <a:endParaRPr lang="en-US" b="0">
              <a:solidFill>
                <a:schemeClr val="accent6">
                  <a:lumMod val="10000"/>
                </a:schemeClr>
              </a:solidFill>
            </a:endParaRPr>
          </a:p>
          <a:p>
            <a:pPr marL="285750" indent="-285750">
              <a:buFont typeface="Arial" panose="020B0604020202020204" pitchFamily="34" charset="0"/>
              <a:buChar char="•"/>
            </a:pPr>
            <a:r>
              <a:rPr lang="en-US" b="0" err="1">
                <a:solidFill>
                  <a:schemeClr val="accent6">
                    <a:lumMod val="10000"/>
                  </a:schemeClr>
                </a:solidFill>
              </a:rPr>
              <a:t>ButtonRenderer.iOS.cs</a:t>
            </a:r>
            <a:endParaRPr lang="en-US" b="0">
              <a:solidFill>
                <a:schemeClr val="accent6">
                  <a:lumMod val="10000"/>
                </a:schemeClr>
              </a:solidFill>
            </a:endParaRPr>
          </a:p>
          <a:p>
            <a:endParaRPr lang="en-US"/>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7" y="3151428"/>
            <a:ext cx="3622117" cy="1367106"/>
          </a:xfrm>
        </p:spPr>
        <p:txBody>
          <a:bodyPr/>
          <a:lstStyle/>
          <a:p>
            <a:r>
              <a:rPr lang="en-US" sz="1765" b="0">
                <a:solidFill>
                  <a:schemeClr val="accent6">
                    <a:lumMod val="10000"/>
                  </a:schemeClr>
                </a:solidFill>
                <a:latin typeface="+mj-lt"/>
              </a:rPr>
              <a:t>Framework Enabled Controls</a:t>
            </a:r>
          </a:p>
          <a:p>
            <a:r>
              <a:rPr lang="en-US" b="0">
                <a:solidFill>
                  <a:schemeClr val="accent6">
                    <a:lumMod val="10000"/>
                  </a:schemeClr>
                </a:solidFill>
              </a:rPr>
              <a:t>These implement the controls with added support for the pattern to be used.</a:t>
            </a:r>
          </a:p>
          <a:p>
            <a:r>
              <a:rPr lang="en-US" b="0" err="1">
                <a:solidFill>
                  <a:schemeClr val="accent6">
                    <a:lumMod val="10000"/>
                  </a:schemeClr>
                </a:solidFill>
              </a:rPr>
              <a:t>System.Maui.Bindables</a:t>
            </a:r>
            <a:r>
              <a:rPr lang="en-US" b="0">
                <a:solidFill>
                  <a:schemeClr val="accent6">
                    <a:lumMod val="10000"/>
                  </a:schemeClr>
                </a:solidFill>
              </a:rPr>
              <a:t> contains the MVVM, databinding capable controls.</a:t>
            </a:r>
          </a:p>
        </p:txBody>
      </p:sp>
    </p:spTree>
    <p:extLst>
      <p:ext uri="{BB962C8B-B14F-4D97-AF65-F5344CB8AC3E}">
        <p14:creationId xmlns:p14="http://schemas.microsoft.com/office/powerpoint/2010/main" val="11445969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88263" y="1288534"/>
            <a:ext cx="6604000" cy="369332"/>
          </a:xfrm>
          <a:prstGeom prst="rect">
            <a:avLst/>
          </a:prstGeom>
          <a:noFill/>
        </p:spPr>
        <p:txBody>
          <a:bodyPr wrap="square">
            <a:spAutoFit/>
          </a:bodyPr>
          <a:lstStyle/>
          <a:p>
            <a:pPr marL="0" indent="0">
              <a:buNone/>
            </a:pPr>
            <a:r>
              <a:rPr lang="en-US" sz="1800"/>
              <a:t>- Decouple Renderers From Xamarin.Forms</a:t>
            </a:r>
          </a:p>
        </p:txBody>
      </p:sp>
      <p:sp>
        <p:nvSpPr>
          <p:cNvPr id="6" name="Rectangle 5">
            <a:extLst>
              <a:ext uri="{FF2B5EF4-FFF2-40B4-BE49-F238E27FC236}">
                <a16:creationId xmlns:a16="http://schemas.microsoft.com/office/drawing/2014/main" id="{A1CBB97A-A975-4DE4-9849-36FAD592FC49}"/>
              </a:ext>
            </a:extLst>
          </p:cNvPr>
          <p:cNvSpPr/>
          <p:nvPr/>
        </p:nvSpPr>
        <p:spPr bwMode="auto">
          <a:xfrm>
            <a:off x="4744257" y="3580479"/>
            <a:ext cx="1238617" cy="55399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IButton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4B36300A-577C-44A0-9136-0302E3BF1058}"/>
              </a:ext>
            </a:extLst>
          </p:cNvPr>
          <p:cNvSpPr/>
          <p:nvPr/>
        </p:nvSpPr>
        <p:spPr bwMode="auto">
          <a:xfrm>
            <a:off x="7677579" y="3580479"/>
            <a:ext cx="205255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ButtonHandler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1A4EC376-6A8A-44B8-8A4C-89DCBCEEE61B}"/>
              </a:ext>
            </a:extLst>
          </p:cNvPr>
          <p:cNvCxnSpPr>
            <a:cxnSpLocks/>
            <a:stCxn id="6" idx="3"/>
            <a:endCxn id="7" idx="1"/>
          </p:cNvCxnSpPr>
          <p:nvPr/>
        </p:nvCxnSpPr>
        <p:spPr>
          <a:xfrm>
            <a:off x="5982874" y="3857478"/>
            <a:ext cx="169470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281893-D2B1-4636-BB82-1FFFE70E28F9}"/>
              </a:ext>
            </a:extLst>
          </p:cNvPr>
          <p:cNvSpPr/>
          <p:nvPr/>
        </p:nvSpPr>
        <p:spPr bwMode="auto">
          <a:xfrm>
            <a:off x="301006" y="2625372"/>
            <a:ext cx="293332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Xamarin.Forms.Button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0A3E01B5-1A4B-4DD5-B398-A20E15C38E41}"/>
              </a:ext>
            </a:extLst>
          </p:cNvPr>
          <p:cNvCxnSpPr>
            <a:cxnSpLocks/>
            <a:stCxn id="13" idx="3"/>
            <a:endCxn id="6" idx="1"/>
          </p:cNvCxnSpPr>
          <p:nvPr/>
        </p:nvCxnSpPr>
        <p:spPr>
          <a:xfrm>
            <a:off x="3234328" y="2902371"/>
            <a:ext cx="1509929" cy="9551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96B9819-5395-4834-8BC0-7E40B059487C}"/>
              </a:ext>
            </a:extLst>
          </p:cNvPr>
          <p:cNvSpPr/>
          <p:nvPr/>
        </p:nvSpPr>
        <p:spPr bwMode="auto">
          <a:xfrm>
            <a:off x="1328945" y="3477151"/>
            <a:ext cx="190538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CometButton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5B28F9CA-B083-4E0F-B0EE-303E661B71F7}"/>
              </a:ext>
            </a:extLst>
          </p:cNvPr>
          <p:cNvCxnSpPr>
            <a:cxnSpLocks/>
            <a:stCxn id="25" idx="3"/>
            <a:endCxn id="6" idx="1"/>
          </p:cNvCxnSpPr>
          <p:nvPr/>
        </p:nvCxnSpPr>
        <p:spPr>
          <a:xfrm>
            <a:off x="3234328" y="3754150"/>
            <a:ext cx="1509929" cy="1033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97DE258-BA1F-42CB-8834-F31B3FA2A2A2}"/>
              </a:ext>
            </a:extLst>
          </p:cNvPr>
          <p:cNvSpPr/>
          <p:nvPr/>
        </p:nvSpPr>
        <p:spPr bwMode="auto">
          <a:xfrm>
            <a:off x="794837" y="4468093"/>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FabulousButton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6DD1D2D5-A7F7-4F65-8303-E176B1D08476}"/>
              </a:ext>
            </a:extLst>
          </p:cNvPr>
          <p:cNvCxnSpPr>
            <a:cxnSpLocks/>
            <a:stCxn id="49" idx="3"/>
            <a:endCxn id="6" idx="1"/>
          </p:cNvCxnSpPr>
          <p:nvPr/>
        </p:nvCxnSpPr>
        <p:spPr>
          <a:xfrm flipV="1">
            <a:off x="3234328" y="3857478"/>
            <a:ext cx="1509929" cy="8876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13CB993-04C2-4A76-8C03-B8194BB6ABF7}"/>
              </a:ext>
            </a:extLst>
          </p:cNvPr>
          <p:cNvSpPr/>
          <p:nvPr/>
        </p:nvSpPr>
        <p:spPr bwMode="auto">
          <a:xfrm>
            <a:off x="784238" y="5459035"/>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ReactiveButton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65F66C3-5912-4797-BAC2-7AB5CB92B338}"/>
              </a:ext>
            </a:extLst>
          </p:cNvPr>
          <p:cNvCxnSpPr>
            <a:cxnSpLocks/>
            <a:stCxn id="53" idx="3"/>
            <a:endCxn id="6" idx="1"/>
          </p:cNvCxnSpPr>
          <p:nvPr/>
        </p:nvCxnSpPr>
        <p:spPr>
          <a:xfrm flipV="1">
            <a:off x="3223729" y="3857478"/>
            <a:ext cx="1520528" cy="18785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419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25" grpId="0" animBg="1"/>
      <p:bldP spid="49"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51226" y="1279970"/>
            <a:ext cx="8287974" cy="646331"/>
          </a:xfrm>
          <a:prstGeom prst="rect">
            <a:avLst/>
          </a:prstGeom>
          <a:noFill/>
        </p:spPr>
        <p:txBody>
          <a:bodyPr wrap="square">
            <a:spAutoFit/>
          </a:bodyPr>
          <a:lstStyle/>
          <a:p>
            <a:pPr marL="285750" indent="-285750">
              <a:buFontTx/>
              <a:buChar char="-"/>
            </a:pPr>
            <a:r>
              <a:rPr lang="en-US" sz="1800"/>
              <a:t>Performance minded and simplified</a:t>
            </a:r>
          </a:p>
          <a:p>
            <a:pPr marL="285750" indent="-285750">
              <a:buFontTx/>
              <a:buChar char="-"/>
            </a:pPr>
            <a:r>
              <a:rPr lang="en-US" sz="1800"/>
              <a:t>From the </a:t>
            </a:r>
            <a:r>
              <a:rPr lang="en-US" sz="1800" err="1"/>
              <a:t>xplat</a:t>
            </a:r>
            <a:r>
              <a:rPr lang="en-US" sz="1800"/>
              <a:t> project easily register any custom handlers</a:t>
            </a:r>
          </a:p>
        </p:txBody>
      </p:sp>
      <p:sp>
        <p:nvSpPr>
          <p:cNvPr id="12" name="TextBox 11">
            <a:extLst>
              <a:ext uri="{FF2B5EF4-FFF2-40B4-BE49-F238E27FC236}">
                <a16:creationId xmlns:a16="http://schemas.microsoft.com/office/drawing/2014/main" id="{A6C9FA5E-5912-4BAE-97CD-BB0C7B43FE55}"/>
              </a:ext>
            </a:extLst>
          </p:cNvPr>
          <p:cNvSpPr txBox="1"/>
          <p:nvPr/>
        </p:nvSpPr>
        <p:spPr>
          <a:xfrm>
            <a:off x="551226" y="2431731"/>
            <a:ext cx="11055557" cy="2308324"/>
          </a:xfrm>
          <a:prstGeom prst="rect">
            <a:avLst/>
          </a:prstGeom>
          <a:solidFill>
            <a:schemeClr val="accent6">
              <a:lumMod val="50000"/>
            </a:schemeClr>
          </a:solidFill>
        </p:spPr>
        <p:txBody>
          <a:bodyPr wrap="square">
            <a:spAutoFit/>
          </a:bodyPr>
          <a:lstStyle/>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&gt;();</a:t>
            </a: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#if MONOANDROID</a:t>
            </a:r>
            <a:br>
              <a:rPr lang="en-US" sz="1800">
                <a:solidFill>
                  <a:schemeClr val="bg1"/>
                </a:solidFill>
                <a:latin typeface="Consolas" panose="020B0609020204030204" pitchFamily="49" charset="0"/>
              </a:rPr>
            </a:br>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Xamarin.Forms.Platform.Android.LabelRenderer</a:t>
            </a:r>
            <a:r>
              <a:rPr lang="en-US" sz="1800">
                <a:solidFill>
                  <a:schemeClr val="bg1"/>
                </a:solidFill>
                <a:latin typeface="Consolas" panose="020B0609020204030204" pitchFamily="49" charset="0"/>
              </a:rPr>
              <a:t>&gt;();</a:t>
            </a:r>
          </a:p>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Xamarin.Forms.Button</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Xamarin.Forms.Platform.Android.AppCompat.ButtonRenderer</a:t>
            </a:r>
            <a:r>
              <a:rPr lang="en-US" sz="1800">
                <a:solidFill>
                  <a:schemeClr val="bg1"/>
                </a:solidFill>
                <a:latin typeface="Consolas" panose="020B0609020204030204" pitchFamily="49" charset="0"/>
              </a:rPr>
              <a:t>&gt;();</a:t>
            </a:r>
            <a:br>
              <a:rPr lang="en-US" sz="1800">
                <a:solidFill>
                  <a:schemeClr val="bg1"/>
                </a:solidFill>
                <a:latin typeface="Consolas" panose="020B0609020204030204" pitchFamily="49" charset="0"/>
              </a:rPr>
            </a:br>
            <a:r>
              <a:rPr lang="en-US" sz="1800">
                <a:solidFill>
                  <a:schemeClr val="bg1"/>
                </a:solidFill>
                <a:latin typeface="Consolas" panose="020B0609020204030204" pitchFamily="49" charset="0"/>
              </a:rPr>
              <a:t>#endif</a:t>
            </a:r>
            <a:endParaRPr lang="en-US">
              <a:solidFill>
                <a:schemeClr val="bg1"/>
              </a:solidFill>
            </a:endParaRPr>
          </a:p>
        </p:txBody>
      </p:sp>
      <p:sp>
        <p:nvSpPr>
          <p:cNvPr id="5" name="TextBox 4">
            <a:extLst>
              <a:ext uri="{FF2B5EF4-FFF2-40B4-BE49-F238E27FC236}">
                <a16:creationId xmlns:a16="http://schemas.microsoft.com/office/drawing/2014/main" id="{7FEA7E6B-2054-4955-B6F4-8D92198F9E10}"/>
              </a:ext>
            </a:extLst>
          </p:cNvPr>
          <p:cNvSpPr txBox="1"/>
          <p:nvPr/>
        </p:nvSpPr>
        <p:spPr>
          <a:xfrm>
            <a:off x="588263" y="5041121"/>
            <a:ext cx="6604000" cy="369332"/>
          </a:xfrm>
          <a:prstGeom prst="rect">
            <a:avLst/>
          </a:prstGeom>
          <a:noFill/>
        </p:spPr>
        <p:txBody>
          <a:bodyPr wrap="square">
            <a:spAutoFit/>
          </a:bodyPr>
          <a:lstStyle/>
          <a:p>
            <a:pPr marL="0" indent="0">
              <a:buNone/>
            </a:pPr>
            <a:r>
              <a:rPr lang="en-US" sz="1800"/>
              <a:t>- Zero runtime assembly scanning </a:t>
            </a:r>
          </a:p>
        </p:txBody>
      </p:sp>
    </p:spTree>
    <p:extLst>
      <p:ext uri="{BB962C8B-B14F-4D97-AF65-F5344CB8AC3E}">
        <p14:creationId xmlns:p14="http://schemas.microsoft.com/office/powerpoint/2010/main" val="86580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315790" y="3759650"/>
            <a:ext cx="6604000" cy="369332"/>
          </a:xfrm>
          <a:prstGeom prst="rect">
            <a:avLst/>
          </a:prstGeom>
          <a:noFill/>
        </p:spPr>
        <p:txBody>
          <a:bodyPr wrap="square">
            <a:spAutoFit/>
          </a:bodyPr>
          <a:lstStyle/>
          <a:p>
            <a:pPr marL="285750" indent="-285750">
              <a:buFontTx/>
              <a:buChar char="-"/>
            </a:pPr>
            <a:r>
              <a:rPr lang="en-US" sz="1800" b="1"/>
              <a:t>Easily reach the native platform</a:t>
            </a:r>
          </a:p>
        </p:txBody>
      </p:sp>
      <p:sp>
        <p:nvSpPr>
          <p:cNvPr id="3" name="TextBox 2">
            <a:extLst>
              <a:ext uri="{FF2B5EF4-FFF2-40B4-BE49-F238E27FC236}">
                <a16:creationId xmlns:a16="http://schemas.microsoft.com/office/drawing/2014/main" id="{7DCE0150-626F-47A9-BBA9-9DA1EF42A1F0}"/>
              </a:ext>
            </a:extLst>
          </p:cNvPr>
          <p:cNvSpPr txBox="1"/>
          <p:nvPr/>
        </p:nvSpPr>
        <p:spPr>
          <a:xfrm>
            <a:off x="588263" y="1607516"/>
            <a:ext cx="11018520"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626744D2-EECD-405A-ABAF-30DD5FA535B4}"/>
              </a:ext>
            </a:extLst>
          </p:cNvPr>
          <p:cNvSpPr txBox="1"/>
          <p:nvPr/>
        </p:nvSpPr>
        <p:spPr>
          <a:xfrm>
            <a:off x="588263" y="2594286"/>
            <a:ext cx="11018520" cy="830997"/>
          </a:xfrm>
          <a:prstGeom prst="rect">
            <a:avLst/>
          </a:prstGeom>
          <a:solidFill>
            <a:schemeClr val="accent6">
              <a:lumMod val="50000"/>
            </a:schemeClr>
          </a:solidFill>
        </p:spPr>
        <p:txBody>
          <a:bodyPr wrap="square">
            <a:spAutoFit/>
          </a:bodyPr>
          <a:lstStyle/>
          <a:p>
            <a:r>
              <a:rPr lang="en-US" sz="1600" b="0" i="0">
                <a:solidFill>
                  <a:schemeClr val="bg1"/>
                </a:solidFill>
                <a:effectLst/>
                <a:latin typeface="SFMono-Regular"/>
              </a:rPr>
              <a:t>[assembly: </a:t>
            </a:r>
            <a:r>
              <a:rPr lang="en-US" sz="1600" b="0" i="0" err="1">
                <a:solidFill>
                  <a:schemeClr val="bg1"/>
                </a:solidFill>
                <a:effectLst/>
                <a:latin typeface="SFMono-Regular"/>
              </a:rPr>
              <a:t>ExportRenderer</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MyEntryRenderer</a:t>
            </a:r>
            <a:r>
              <a:rPr lang="en-US" sz="1600" b="0" i="0">
                <a:solidFill>
                  <a:schemeClr val="bg1"/>
                </a:solidFill>
                <a:effectLst/>
                <a:latin typeface="SFMono-Regular"/>
              </a:rPr>
              <a:t>))] </a:t>
            </a:r>
          </a:p>
          <a:p>
            <a:r>
              <a:rPr lang="en-US" sz="1600" b="0" i="0">
                <a:solidFill>
                  <a:schemeClr val="bg1"/>
                </a:solidFill>
                <a:effectLst/>
                <a:latin typeface="SFMono-Regular"/>
              </a:rPr>
              <a:t>namespace </a:t>
            </a:r>
            <a:r>
              <a:rPr lang="en-US" sz="1600" b="0" i="0" err="1">
                <a:solidFill>
                  <a:schemeClr val="bg1"/>
                </a:solidFill>
                <a:effectLst/>
                <a:latin typeface="SFMono-Regular"/>
              </a:rPr>
              <a:t>CustomRenderer.iOS</a:t>
            </a:r>
            <a:r>
              <a:rPr lang="en-US" sz="1600" b="0" i="0">
                <a:solidFill>
                  <a:schemeClr val="bg1"/>
                </a:solidFill>
                <a:effectLst/>
                <a:latin typeface="SFMono-Regular"/>
              </a:rPr>
              <a:t> { </a:t>
            </a:r>
          </a:p>
          <a:p>
            <a:r>
              <a:rPr lang="en-US" sz="1600" b="0" i="0">
                <a:solidFill>
                  <a:schemeClr val="bg1"/>
                </a:solidFill>
                <a:effectLst/>
                <a:latin typeface="SFMono-Regular"/>
              </a:rPr>
              <a:t>	public class </a:t>
            </a:r>
            <a:r>
              <a:rPr lang="en-US" sz="1600" b="0" i="0" err="1">
                <a:solidFill>
                  <a:schemeClr val="bg1"/>
                </a:solidFill>
                <a:effectLst/>
                <a:latin typeface="SFMono-Regular"/>
              </a:rPr>
              <a:t>MyEntryRenderer</a:t>
            </a:r>
            <a:r>
              <a:rPr lang="en-US" sz="1600" b="0" i="0">
                <a:solidFill>
                  <a:schemeClr val="bg1"/>
                </a:solidFill>
                <a:effectLst/>
                <a:latin typeface="SFMono-Regular"/>
              </a:rPr>
              <a:t> : </a:t>
            </a:r>
            <a:r>
              <a:rPr lang="en-US" sz="1600" b="0" i="0" err="1">
                <a:solidFill>
                  <a:schemeClr val="bg1"/>
                </a:solidFill>
                <a:effectLst/>
                <a:latin typeface="SFMono-Regular"/>
              </a:rPr>
              <a:t>EntryRenderer</a:t>
            </a:r>
            <a:endParaRPr lang="en-US" sz="1600">
              <a:solidFill>
                <a:schemeClr val="bg1"/>
              </a:solidFill>
            </a:endParaRPr>
          </a:p>
        </p:txBody>
      </p:sp>
      <p:sp>
        <p:nvSpPr>
          <p:cNvPr id="8" name="TextBox 7">
            <a:extLst>
              <a:ext uri="{FF2B5EF4-FFF2-40B4-BE49-F238E27FC236}">
                <a16:creationId xmlns:a16="http://schemas.microsoft.com/office/drawing/2014/main" id="{2D8075C3-6BED-439E-905A-D110BD183C76}"/>
              </a:ext>
            </a:extLst>
          </p:cNvPr>
          <p:cNvSpPr txBox="1"/>
          <p:nvPr/>
        </p:nvSpPr>
        <p:spPr>
          <a:xfrm>
            <a:off x="315790" y="1144861"/>
            <a:ext cx="6604000" cy="369332"/>
          </a:xfrm>
          <a:prstGeom prst="rect">
            <a:avLst/>
          </a:prstGeom>
          <a:noFill/>
        </p:spPr>
        <p:txBody>
          <a:bodyPr wrap="square">
            <a:spAutoFit/>
          </a:bodyPr>
          <a:lstStyle/>
          <a:p>
            <a:pPr marL="285750" indent="-285750">
              <a:buFontTx/>
              <a:buChar char="-"/>
            </a:pPr>
            <a:r>
              <a:rPr lang="en-US" sz="1800" b="1"/>
              <a:t>Remove confusing APIs</a:t>
            </a:r>
          </a:p>
        </p:txBody>
      </p:sp>
      <p:sp>
        <p:nvSpPr>
          <p:cNvPr id="13" name="TextBox 12">
            <a:extLst>
              <a:ext uri="{FF2B5EF4-FFF2-40B4-BE49-F238E27FC236}">
                <a16:creationId xmlns:a16="http://schemas.microsoft.com/office/drawing/2014/main" id="{97C17BC1-6980-44FF-920F-B00D430FA008}"/>
              </a:ext>
            </a:extLst>
          </p:cNvPr>
          <p:cNvSpPr txBox="1"/>
          <p:nvPr/>
        </p:nvSpPr>
        <p:spPr>
          <a:xfrm>
            <a:off x="315790" y="4327155"/>
            <a:ext cx="11290993"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#if MONOANDROID</a:t>
            </a:r>
          </a:p>
          <a:p>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IView.BackgroundColor</a:t>
            </a:r>
            <a:r>
              <a:rPr lang="en-US" sz="1800">
                <a:solidFill>
                  <a:schemeClr val="bg1"/>
                </a:solidFill>
                <a:latin typeface="Consolas" panose="020B0609020204030204" pitchFamily="49" charset="0"/>
              </a:rPr>
              <a:t>)] = (handler, view) =&gt;</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SetBackgroundColor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Xamarin.Forms.Color.Purple.ToNative</a:t>
            </a:r>
            <a:r>
              <a:rPr lang="en-US" sz="1800">
                <a:solidFill>
                  <a:schemeClr val="bg1"/>
                </a:solidFill>
                <a:latin typeface="Consolas" panose="020B0609020204030204" pitchFamily="49" charset="0"/>
              </a:rPr>
              <a:t>());</a:t>
            </a:r>
          </a:p>
          <a:p>
            <a:endParaRPr lang="en-US" sz="1800">
              <a:solidFill>
                <a:schemeClr val="bg1"/>
              </a:solidFill>
              <a:latin typeface="Consolas" panose="020B0609020204030204" pitchFamily="49" charset="0"/>
            </a:endParaRP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var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crossPlatformLabel.Handler.NativeView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#endif</a:t>
            </a:r>
            <a:endParaRPr lang="en-US">
              <a:solidFill>
                <a:schemeClr val="bg1"/>
              </a:solidFill>
            </a:endParaRPr>
          </a:p>
        </p:txBody>
      </p:sp>
    </p:spTree>
    <p:extLst>
      <p:ext uri="{BB962C8B-B14F-4D97-AF65-F5344CB8AC3E}">
        <p14:creationId xmlns:p14="http://schemas.microsoft.com/office/powerpoint/2010/main" val="1351129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2D2E-C4A6-47F5-B6D4-8664C341FC0E}"/>
              </a:ext>
            </a:extLst>
          </p:cNvPr>
          <p:cNvSpPr>
            <a:spLocks noGrp="1"/>
          </p:cNvSpPr>
          <p:nvPr>
            <p:ph type="title"/>
          </p:nvPr>
        </p:nvSpPr>
        <p:spPr/>
        <p:txBody>
          <a:bodyPr/>
          <a:lstStyle/>
          <a:p>
            <a:r>
              <a:rPr lang="en-US"/>
              <a:t>Current Renderer</a:t>
            </a:r>
          </a:p>
        </p:txBody>
      </p:sp>
      <p:sp>
        <p:nvSpPr>
          <p:cNvPr id="3" name="Text Placeholder 2">
            <a:extLst>
              <a:ext uri="{FF2B5EF4-FFF2-40B4-BE49-F238E27FC236}">
                <a16:creationId xmlns:a16="http://schemas.microsoft.com/office/drawing/2014/main" id="{C9B80D90-1EFC-41A1-9B00-F7AF46702CDA}"/>
              </a:ext>
            </a:extLst>
          </p:cNvPr>
          <p:cNvSpPr txBox="1">
            <a:spLocks/>
          </p:cNvSpPr>
          <p:nvPr/>
        </p:nvSpPr>
        <p:spPr>
          <a:xfrm>
            <a:off x="584200" y="1465138"/>
            <a:ext cx="7735935" cy="11510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Fundamentally it’s a native control</a:t>
            </a:r>
          </a:p>
          <a:p>
            <a:r>
              <a:rPr lang="en-US"/>
              <a:t>Implements </a:t>
            </a:r>
            <a:r>
              <a:rPr lang="en-US" err="1"/>
              <a:t>IVisualElementRenderer</a:t>
            </a:r>
            <a:r>
              <a:rPr lang="en-US"/>
              <a:t> </a:t>
            </a:r>
          </a:p>
          <a:p>
            <a:endParaRPr lang="en-US"/>
          </a:p>
        </p:txBody>
      </p:sp>
      <p:sp>
        <p:nvSpPr>
          <p:cNvPr id="5" name="TextBox 4">
            <a:extLst>
              <a:ext uri="{FF2B5EF4-FFF2-40B4-BE49-F238E27FC236}">
                <a16:creationId xmlns:a16="http://schemas.microsoft.com/office/drawing/2014/main" id="{CCF3C39F-403E-4F1D-98A4-6A2F9442AFF7}"/>
              </a:ext>
            </a:extLst>
          </p:cNvPr>
          <p:cNvSpPr txBox="1"/>
          <p:nvPr/>
        </p:nvSpPr>
        <p:spPr>
          <a:xfrm>
            <a:off x="588263" y="2616222"/>
            <a:ext cx="11018520"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IVisualElementRenderer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1824557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5" dur="500"/>
                                        <p:tgtEl>
                                          <p:spTgt spid="5">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8" dur="500"/>
                                        <p:tgtEl>
                                          <p:spTgt spid="5">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1" dur="500"/>
                                        <p:tgtEl>
                                          <p:spTgt spid="5">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6BED21-E5E2-444A-8E1F-510E3C6235C7}"/>
              </a:ext>
            </a:extLst>
          </p:cNvPr>
          <p:cNvSpPr txBox="1"/>
          <p:nvPr/>
        </p:nvSpPr>
        <p:spPr>
          <a:xfrm>
            <a:off x="250852" y="3718679"/>
            <a:ext cx="1109338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IViewHandler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F47C5ECE-84AD-450C-8632-0E1450CE4CBE}"/>
              </a:ext>
            </a:extLst>
          </p:cNvPr>
          <p:cNvSpPr txBox="1"/>
          <p:nvPr/>
        </p:nvSpPr>
        <p:spPr>
          <a:xfrm>
            <a:off x="250852" y="224051"/>
            <a:ext cx="11093381"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IVisualElementRenderer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
        <p:nvSpPr>
          <p:cNvPr id="9" name="Title 1">
            <a:extLst>
              <a:ext uri="{FF2B5EF4-FFF2-40B4-BE49-F238E27FC236}">
                <a16:creationId xmlns:a16="http://schemas.microsoft.com/office/drawing/2014/main" id="{2ECAFBE0-377D-4FAF-A115-D98D83B2A188}"/>
              </a:ext>
            </a:extLst>
          </p:cNvPr>
          <p:cNvSpPr txBox="1">
            <a:spLocks/>
          </p:cNvSpPr>
          <p:nvPr/>
        </p:nvSpPr>
        <p:spPr>
          <a:xfrm>
            <a:off x="6505035" y="224051"/>
            <a:ext cx="522384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n-US" err="1">
                <a:solidFill>
                  <a:schemeClr val="bg1"/>
                </a:solidFill>
              </a:rPr>
              <a:t>IVisualElementRenderer</a:t>
            </a:r>
            <a:endParaRPr lang="en-US">
              <a:solidFill>
                <a:schemeClr val="bg1"/>
              </a:solidFill>
            </a:endParaRPr>
          </a:p>
        </p:txBody>
      </p:sp>
      <p:sp>
        <p:nvSpPr>
          <p:cNvPr id="8" name="Title 1">
            <a:extLst>
              <a:ext uri="{FF2B5EF4-FFF2-40B4-BE49-F238E27FC236}">
                <a16:creationId xmlns:a16="http://schemas.microsoft.com/office/drawing/2014/main" id="{9581CBFC-7DDF-2E4D-B0DB-E1E8D8850E20}"/>
              </a:ext>
            </a:extLst>
          </p:cNvPr>
          <p:cNvSpPr txBox="1">
            <a:spLocks/>
          </p:cNvSpPr>
          <p:nvPr/>
        </p:nvSpPr>
        <p:spPr>
          <a:xfrm>
            <a:off x="6889686" y="3718679"/>
            <a:ext cx="445454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s-ES" err="1">
                <a:solidFill>
                  <a:schemeClr val="bg1"/>
                </a:solidFill>
              </a:rPr>
              <a:t>IViewHandler</a:t>
            </a:r>
            <a:r>
              <a:rPr lang="es-ES">
                <a:solidFill>
                  <a:schemeClr val="bg1"/>
                </a:solidFill>
              </a:rPr>
              <a:t> - .NET MAUI</a:t>
            </a:r>
          </a:p>
        </p:txBody>
      </p:sp>
    </p:spTree>
    <p:extLst>
      <p:ext uri="{BB962C8B-B14F-4D97-AF65-F5344CB8AC3E}">
        <p14:creationId xmlns:p14="http://schemas.microsoft.com/office/powerpoint/2010/main" val="302620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2172261"/>
          </a:xfrm>
        </p:spPr>
        <p:txBody>
          <a:bodyPr/>
          <a:lstStyle/>
          <a:p>
            <a:r>
              <a:rPr lang="en-US" sz="7058">
                <a:solidFill>
                  <a:schemeClr val="tx1"/>
                </a:solidFill>
                <a:latin typeface="Segoe UI Semibold"/>
                <a:cs typeface="Segoe UI Semibold"/>
              </a:rPr>
              <a:t>First, what is .NET MAUI?</a:t>
            </a:r>
            <a:endParaRPr lang="en-US" sz="7007">
              <a:solidFill>
                <a:schemeClr val="tx1"/>
              </a:solidFill>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9039" y="2889325"/>
            <a:ext cx="3515605" cy="3529232"/>
          </a:xfrm>
          <a:prstGeom prst="rect">
            <a:avLst/>
          </a:prstGeom>
        </p:spPr>
      </p:pic>
    </p:spTree>
    <p:extLst>
      <p:ext uri="{BB962C8B-B14F-4D97-AF65-F5344CB8AC3E}">
        <p14:creationId xmlns:p14="http://schemas.microsoft.com/office/powerpoint/2010/main" val="29330780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951C-6701-4922-B1FD-4B54DE771FD5}"/>
              </a:ext>
            </a:extLst>
          </p:cNvPr>
          <p:cNvSpPr>
            <a:spLocks noGrp="1"/>
          </p:cNvSpPr>
          <p:nvPr>
            <p:ph type="title"/>
          </p:nvPr>
        </p:nvSpPr>
        <p:spPr/>
        <p:txBody>
          <a:bodyPr/>
          <a:lstStyle/>
          <a:p>
            <a:r>
              <a:rPr lang="en-US" err="1"/>
              <a:t>IView</a:t>
            </a:r>
            <a:r>
              <a:rPr lang="en-US"/>
              <a:t> and </a:t>
            </a:r>
            <a:r>
              <a:rPr lang="en-US" err="1"/>
              <a:t>IViewHandler</a:t>
            </a:r>
            <a:endParaRPr lang="en-US"/>
          </a:p>
        </p:txBody>
      </p:sp>
      <p:sp>
        <p:nvSpPr>
          <p:cNvPr id="3" name="TextBox 2">
            <a:extLst>
              <a:ext uri="{FF2B5EF4-FFF2-40B4-BE49-F238E27FC236}">
                <a16:creationId xmlns:a16="http://schemas.microsoft.com/office/drawing/2014/main" id="{D7CB34A9-A4FC-4E2D-898C-D0824EB85300}"/>
              </a:ext>
            </a:extLst>
          </p:cNvPr>
          <p:cNvSpPr txBox="1"/>
          <p:nvPr/>
        </p:nvSpPr>
        <p:spPr>
          <a:xfrm>
            <a:off x="588263" y="1186494"/>
            <a:ext cx="1101852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5" name="TextBox 4">
            <a:extLst>
              <a:ext uri="{FF2B5EF4-FFF2-40B4-BE49-F238E27FC236}">
                <a16:creationId xmlns:a16="http://schemas.microsoft.com/office/drawing/2014/main" id="{F36CB251-9DF1-4D64-9182-14771601D9C2}"/>
              </a:ext>
            </a:extLst>
          </p:cNvPr>
          <p:cNvSpPr txBox="1"/>
          <p:nvPr/>
        </p:nvSpPr>
        <p:spPr>
          <a:xfrm>
            <a:off x="586740" y="4136372"/>
            <a:ext cx="11018520"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Rectangle Frame { get; }</a:t>
            </a:r>
          </a:p>
          <a:p>
            <a:pPr lvl="1"/>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 get; set; }</a:t>
            </a:r>
          </a:p>
          <a:p>
            <a:pPr lvl="1"/>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Parent { get; }</a:t>
            </a:r>
          </a:p>
          <a:p>
            <a:pPr lvl="1"/>
            <a:r>
              <a:rPr lang="en-US" sz="1800">
                <a:solidFill>
                  <a:schemeClr val="bg1"/>
                </a:solidFill>
                <a:latin typeface="Consolas" panose="020B0609020204030204" pitchFamily="49" charset="0"/>
              </a:rPr>
              <a:t>void Arrange(Rectangle bounds);</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Measure(double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DesiredSize</a:t>
            </a:r>
            <a:r>
              <a:rPr lang="en-US" sz="1800">
                <a:solidFill>
                  <a:schemeClr val="bg1"/>
                </a:solidFill>
                <a:latin typeface="Consolas" panose="020B0609020204030204" pitchFamily="49" charset="0"/>
              </a:rPr>
              <a:t> { get; }</a:t>
            </a:r>
            <a:endParaRPr lang="en-US">
              <a:solidFill>
                <a:schemeClr val="bg1"/>
              </a:solidFill>
            </a:endParaRPr>
          </a:p>
        </p:txBody>
      </p:sp>
    </p:spTree>
    <p:extLst>
      <p:ext uri="{BB962C8B-B14F-4D97-AF65-F5344CB8AC3E}">
        <p14:creationId xmlns:p14="http://schemas.microsoft.com/office/powerpoint/2010/main" val="4226533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CBF9-4321-4017-B2E5-22C62AFA11CC}"/>
              </a:ext>
            </a:extLst>
          </p:cNvPr>
          <p:cNvSpPr>
            <a:spLocks noGrp="1"/>
          </p:cNvSpPr>
          <p:nvPr>
            <p:ph type="title"/>
          </p:nvPr>
        </p:nvSpPr>
        <p:spPr/>
        <p:txBody>
          <a:bodyPr/>
          <a:lstStyle/>
          <a:p>
            <a:r>
              <a:rPr lang="en-US" dirty="0"/>
              <a:t>Current Renderer Strategy in </a:t>
            </a:r>
            <a:r>
              <a:rPr lang="en-US" dirty="0" err="1"/>
              <a:t>Xamarin.Forms</a:t>
            </a:r>
            <a:endParaRPr lang="en-US" dirty="0"/>
          </a:p>
        </p:txBody>
      </p:sp>
      <p:sp>
        <p:nvSpPr>
          <p:cNvPr id="5" name="TextBox 4">
            <a:extLst>
              <a:ext uri="{FF2B5EF4-FFF2-40B4-BE49-F238E27FC236}">
                <a16:creationId xmlns:a16="http://schemas.microsoft.com/office/drawing/2014/main" id="{5F2753A7-C2B1-4894-BE0D-9F9230A75852}"/>
              </a:ext>
            </a:extLst>
          </p:cNvPr>
          <p:cNvSpPr txBox="1"/>
          <p:nvPr/>
        </p:nvSpPr>
        <p:spPr>
          <a:xfrm>
            <a:off x="330450" y="1331353"/>
            <a:ext cx="11276333" cy="3970318"/>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protected override void </a:t>
            </a:r>
            <a:r>
              <a:rPr lang="en-US" sz="1800" err="1">
                <a:solidFill>
                  <a:schemeClr val="bg1"/>
                </a:solidFill>
                <a:latin typeface="Consolas" panose="020B0609020204030204" pitchFamily="49" charset="0"/>
              </a:rPr>
              <a:t>OnElementPropertyChanged</a:t>
            </a:r>
            <a:r>
              <a:rPr lang="en-US" sz="1800">
                <a:solidFill>
                  <a:schemeClr val="bg1"/>
                </a:solidFill>
                <a:latin typeface="Consolas" panose="020B0609020204030204" pitchFamily="49" charset="0"/>
              </a:rPr>
              <a:t>(object sender, </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 e)</a:t>
            </a: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Button.TextColorProperty.PropertyName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VisualElement.IsEnabledProperty.PropertyName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UpdateEnabled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Button.FontProperty.PropertyName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Button.CharacterSpacingProperty.PropertyName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UpdateCharacterSpacing</a:t>
            </a:r>
            <a:r>
              <a:rPr lang="en-US" sz="1800">
                <a:solidFill>
                  <a:schemeClr val="bg1"/>
                </a:solidFill>
                <a:latin typeface="Consolas" panose="020B0609020204030204" pitchFamily="49" charset="0"/>
              </a:rPr>
              <a:t>();</a:t>
            </a:r>
          </a:p>
          <a:p>
            <a:pPr lvl="1"/>
            <a:endParaRPr lang="en-US" sz="1800">
              <a:solidFill>
                <a:schemeClr val="bg1"/>
              </a:solidFill>
              <a:latin typeface="Consolas" panose="020B0609020204030204" pitchFamily="49" charset="0"/>
            </a:endParaRPr>
          </a:p>
          <a:p>
            <a:pPr lvl="1"/>
            <a:r>
              <a:rPr lang="en-US" sz="1800" err="1">
                <a:solidFill>
                  <a:schemeClr val="bg1"/>
                </a:solidFill>
                <a:latin typeface="Consolas" panose="020B0609020204030204" pitchFamily="49" charset="0"/>
              </a:rPr>
              <a:t>base.OnElementPropertyChanged</a:t>
            </a:r>
            <a:r>
              <a:rPr lang="en-US" sz="1800">
                <a:solidFill>
                  <a:schemeClr val="bg1"/>
                </a:solidFill>
                <a:latin typeface="Consolas" panose="020B0609020204030204" pitchFamily="49" charset="0"/>
              </a:rPr>
              <a:t>(sender, e);</a:t>
            </a:r>
          </a:p>
          <a:p>
            <a:r>
              <a:rPr lang="en-US" sz="18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658A988F-2C71-4C27-A6CD-542F89D19A6D}"/>
              </a:ext>
            </a:extLst>
          </p:cNvPr>
          <p:cNvSpPr txBox="1"/>
          <p:nvPr/>
        </p:nvSpPr>
        <p:spPr>
          <a:xfrm>
            <a:off x="321396" y="5873601"/>
            <a:ext cx="11285385"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C436D229-65CC-47D9-97D0-9F484F5D1FAE}"/>
              </a:ext>
            </a:extLst>
          </p:cNvPr>
          <p:cNvSpPr txBox="1"/>
          <p:nvPr/>
        </p:nvSpPr>
        <p:spPr>
          <a:xfrm>
            <a:off x="330449" y="5437129"/>
            <a:ext cx="11276333"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0253611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01A-5529-4EC4-901D-62D631FC417F}"/>
              </a:ext>
            </a:extLst>
          </p:cNvPr>
          <p:cNvSpPr>
            <a:spLocks noGrp="1"/>
          </p:cNvSpPr>
          <p:nvPr>
            <p:ph type="title"/>
          </p:nvPr>
        </p:nvSpPr>
        <p:spPr/>
        <p:txBody>
          <a:bodyPr/>
          <a:lstStyle/>
          <a:p>
            <a:r>
              <a:rPr lang="en-US" dirty="0"/>
              <a:t>.NET MAUI Handler Strategy</a:t>
            </a:r>
          </a:p>
        </p:txBody>
      </p:sp>
      <p:sp>
        <p:nvSpPr>
          <p:cNvPr id="4" name="TextBox 3">
            <a:extLst>
              <a:ext uri="{FF2B5EF4-FFF2-40B4-BE49-F238E27FC236}">
                <a16:creationId xmlns:a16="http://schemas.microsoft.com/office/drawing/2014/main" id="{E9610965-A3B2-4AAF-9793-CC000E75E785}"/>
              </a:ext>
            </a:extLst>
          </p:cNvPr>
          <p:cNvSpPr txBox="1"/>
          <p:nvPr/>
        </p:nvSpPr>
        <p:spPr>
          <a:xfrm>
            <a:off x="588264" y="1369293"/>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AbstractViewHandler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protected override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CreateView</a:t>
            </a:r>
            <a:r>
              <a:rPr lang="en-US" sz="1800">
                <a:solidFill>
                  <a:schemeClr val="bg1"/>
                </a:solidFill>
                <a:latin typeface="Consolas" panose="020B0609020204030204" pitchFamily="49" charset="0"/>
              </a:rPr>
              <a:t>() =&gt; new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(Context);</a:t>
            </a:r>
          </a:p>
          <a:p>
            <a:pPr lvl="1"/>
            <a:r>
              <a:rPr lang="en-US" sz="1800">
                <a:solidFill>
                  <a:schemeClr val="bg1"/>
                </a:solidFill>
                <a:latin typeface="Consolas" panose="020B0609020204030204" pitchFamily="49" charset="0"/>
              </a:rPr>
              <a:t>public static void </a:t>
            </a:r>
            <a:r>
              <a:rPr lang="en-US" sz="1800" err="1">
                <a:solidFill>
                  <a:schemeClr val="bg1"/>
                </a:solidFill>
                <a:latin typeface="Consolas" panose="020B0609020204030204" pitchFamily="49" charset="0"/>
              </a:rPr>
              <a:t>MapText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view) =&gt; </a:t>
            </a:r>
          </a:p>
          <a:p>
            <a:pPr lvl="1"/>
            <a:r>
              <a:rPr lang="en-US" sz="1800">
                <a:solidFill>
                  <a:schemeClr val="bg1"/>
                </a:solidFill>
                <a:latin typeface="Consolas" panose="020B0609020204030204" pitchFamily="49" charset="0"/>
              </a:rPr>
              <a:t>	(handler as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TypedNativeView.UpdateText</a:t>
            </a:r>
            <a:r>
              <a:rPr lang="en-US" sz="1800">
                <a:solidFill>
                  <a:schemeClr val="bg1"/>
                </a:solidFill>
                <a:latin typeface="Consolas" panose="020B0609020204030204" pitchFamily="49" charset="0"/>
              </a:rPr>
              <a:t>(view);</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2783AC28-282A-4D7E-B425-2C9356571D98}"/>
              </a:ext>
            </a:extLst>
          </p:cNvPr>
          <p:cNvSpPr txBox="1"/>
          <p:nvPr/>
        </p:nvSpPr>
        <p:spPr>
          <a:xfrm>
            <a:off x="588263" y="3213464"/>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8" name="TextBox 7">
            <a:extLst>
              <a:ext uri="{FF2B5EF4-FFF2-40B4-BE49-F238E27FC236}">
                <a16:creationId xmlns:a16="http://schemas.microsoft.com/office/drawing/2014/main" id="{F6DD9AB0-6561-47FC-A0B5-1B227A22BEED}"/>
              </a:ext>
            </a:extLst>
          </p:cNvPr>
          <p:cNvSpPr txBox="1"/>
          <p:nvPr/>
        </p:nvSpPr>
        <p:spPr>
          <a:xfrm>
            <a:off x="588263" y="4872970"/>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public static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LabelMapper</a:t>
            </a:r>
            <a:r>
              <a:rPr lang="en-US" sz="1800">
                <a:solidFill>
                  <a:schemeClr val="bg1"/>
                </a:solidFill>
                <a:latin typeface="Consolas" panose="020B0609020204030204" pitchFamily="49" charset="0"/>
              </a:rPr>
              <a:t> = </a:t>
            </a:r>
          </a:p>
          <a:p>
            <a:pPr lvl="1"/>
            <a:r>
              <a:rPr lang="en-US" sz="1800">
                <a:solidFill>
                  <a:schemeClr val="bg1"/>
                </a:solidFill>
                <a:latin typeface="Consolas" panose="020B0609020204030204" pitchFamily="49" charset="0"/>
              </a:rPr>
              <a:t>	new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a:t>
            </a:r>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ILabel.Text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MapPropertyText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738347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04E2-B2F5-4E04-A0D3-730B09A9EEC5}"/>
              </a:ext>
            </a:extLst>
          </p:cNvPr>
          <p:cNvSpPr>
            <a:spLocks noGrp="1"/>
          </p:cNvSpPr>
          <p:nvPr>
            <p:ph type="title"/>
          </p:nvPr>
        </p:nvSpPr>
        <p:spPr/>
        <p:txBody>
          <a:bodyPr/>
          <a:lstStyle/>
          <a:p>
            <a:r>
              <a:rPr lang="en-US"/>
              <a:t>Handlers are </a:t>
            </a:r>
            <a:r>
              <a:rPr lang="en-US" i="1"/>
              <a:t>“just” </a:t>
            </a:r>
            <a:r>
              <a:rPr lang="en-US"/>
              <a:t>a reorg</a:t>
            </a:r>
          </a:p>
        </p:txBody>
      </p:sp>
      <p:sp>
        <p:nvSpPr>
          <p:cNvPr id="3" name="TextBox 2">
            <a:extLst>
              <a:ext uri="{FF2B5EF4-FFF2-40B4-BE49-F238E27FC236}">
                <a16:creationId xmlns:a16="http://schemas.microsoft.com/office/drawing/2014/main" id="{CBD204FD-4EC6-4797-89C8-CB7033A99687}"/>
              </a:ext>
            </a:extLst>
          </p:cNvPr>
          <p:cNvSpPr txBox="1"/>
          <p:nvPr/>
        </p:nvSpPr>
        <p:spPr>
          <a:xfrm>
            <a:off x="588263" y="4395718"/>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9A04CFB0-DD89-43C5-92BC-CA58377A5176}"/>
              </a:ext>
            </a:extLst>
          </p:cNvPr>
          <p:cNvSpPr txBox="1"/>
          <p:nvPr/>
        </p:nvSpPr>
        <p:spPr>
          <a:xfrm>
            <a:off x="599985" y="1279574"/>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class </a:t>
            </a:r>
            <a:r>
              <a:rPr lang="en-US" sz="1800" err="1">
                <a:solidFill>
                  <a:schemeClr val="bg1"/>
                </a:solidFill>
                <a:latin typeface="Consolas" panose="020B0609020204030204" pitchFamily="49" charset="0"/>
              </a:rPr>
              <a:t>LabelRenderer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ViewRenderer</a:t>
            </a:r>
            <a:r>
              <a:rPr lang="en-US" sz="1800">
                <a:solidFill>
                  <a:schemeClr val="bg1"/>
                </a:solidFill>
                <a:latin typeface="Consolas" panose="020B0609020204030204" pitchFamily="49" charset="0"/>
              </a:rPr>
              <a:t>&lt;Label,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void </a:t>
            </a:r>
            <a:r>
              <a:rPr lang="en-US" sz="1800" err="1">
                <a:solidFill>
                  <a:schemeClr val="bg1"/>
                </a:solidFill>
                <a:latin typeface="Consolas" panose="020B0609020204030204" pitchFamily="49" charset="0"/>
              </a:rPr>
              <a:t>UpdateText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text.Text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endParaRPr lang="en-US">
              <a:solidFill>
                <a:schemeClr val="bg1"/>
              </a:solidFill>
            </a:endParaRPr>
          </a:p>
        </p:txBody>
      </p:sp>
      <p:cxnSp>
        <p:nvCxnSpPr>
          <p:cNvPr id="9" name="Straight Arrow Connector 8">
            <a:extLst>
              <a:ext uri="{FF2B5EF4-FFF2-40B4-BE49-F238E27FC236}">
                <a16:creationId xmlns:a16="http://schemas.microsoft.com/office/drawing/2014/main" id="{FBE837C0-6CEF-419B-9A31-FF44D1949879}"/>
              </a:ext>
            </a:extLst>
          </p:cNvPr>
          <p:cNvCxnSpPr>
            <a:cxnSpLocks/>
          </p:cNvCxnSpPr>
          <p:nvPr/>
        </p:nvCxnSpPr>
        <p:spPr>
          <a:xfrm>
            <a:off x="3092605" y="2170771"/>
            <a:ext cx="698810" cy="27357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36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3258393"/>
          </a:xfrm>
        </p:spPr>
        <p:txBody>
          <a:bodyPr/>
          <a:lstStyle/>
          <a:p>
            <a:r>
              <a:rPr lang="en-US" sz="7058">
                <a:solidFill>
                  <a:schemeClr val="tx1"/>
                </a:solidFill>
                <a:cs typeface="Segoe UI Semibold"/>
              </a:rPr>
              <a:t>Let's see how .NET MAUI Handlers work</a:t>
            </a:r>
            <a:endParaRPr lang="en-US" sz="7007">
              <a:solidFill>
                <a:schemeClr val="tx1"/>
              </a:solidFill>
              <a:cs typeface="Segoe UI"/>
            </a:endParaRPr>
          </a:p>
        </p:txBody>
      </p:sp>
      <p:pic>
        <p:nvPicPr>
          <p:cNvPr id="3" name="Graphic 3">
            <a:extLst>
              <a:ext uri="{FF2B5EF4-FFF2-40B4-BE49-F238E27FC236}">
                <a16:creationId xmlns:a16="http://schemas.microsoft.com/office/drawing/2014/main" id="{DD5EC1C8-5714-D143-BEA1-BDD000B11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8888" y="1697262"/>
            <a:ext cx="4942373" cy="3600000"/>
          </a:xfrm>
          <a:prstGeom prst="rect">
            <a:avLst/>
          </a:prstGeom>
        </p:spPr>
      </p:pic>
    </p:spTree>
    <p:extLst>
      <p:ext uri="{BB962C8B-B14F-4D97-AF65-F5344CB8AC3E}">
        <p14:creationId xmlns:p14="http://schemas.microsoft.com/office/powerpoint/2010/main" val="284956705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Xamarin.Forms: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63280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Maui: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052864"/>
          </a:xfrm>
          <a:solidFill>
            <a:schemeClr val="accent6">
              <a:lumMod val="50000"/>
            </a:schemeClr>
          </a:solidFill>
        </p:spPr>
        <p:txBody>
          <a:bodyPr vert="horz" wrap="square" lIns="143428" tIns="89642" rIns="143428" bIns="89642" rtlCol="0">
            <a:spAutoFit/>
          </a:bodyPr>
          <a:lstStyle/>
          <a:p>
            <a:r>
              <a:rPr lang="en-US" sz="1176">
                <a:solidFill>
                  <a:srgbClr val="92D050"/>
                </a:solidFill>
              </a:rPr>
              <a:t>// You don’t need to register a new renderer.</a:t>
            </a:r>
          </a:p>
          <a:p>
            <a:r>
              <a:rPr lang="en-US" sz="1176">
                <a:solidFill>
                  <a:schemeClr val="bg1">
                    <a:lumMod val="95000"/>
                  </a:schemeClr>
                </a:solidFill>
              </a:rPr>
              <a:t>public partial class </a:t>
            </a:r>
            <a:r>
              <a:rPr lang="en-US" sz="1176" err="1">
                <a:solidFill>
                  <a:schemeClr val="bg1">
                    <a:lumMod val="95000"/>
                  </a:schemeClr>
                </a:solidFill>
              </a:rPr>
              <a:t>EntryRenderer</a:t>
            </a:r>
            <a:endParaRPr lang="en-US" sz="1176">
              <a:solidFill>
                <a:schemeClr val="bg1">
                  <a:lumMod val="95000"/>
                </a:schemeClr>
              </a:solidFill>
            </a:endParaRPr>
          </a:p>
          <a:p>
            <a:r>
              <a:rPr lang="en-US" sz="1176">
                <a:solidFill>
                  <a:schemeClr val="bg1">
                    <a:lumMod val="95000"/>
                  </a:schemeClr>
                </a:solidFill>
              </a:rPr>
              <a:t>{</a:t>
            </a:r>
          </a:p>
          <a:p>
            <a:r>
              <a:rPr lang="en-US" sz="1176">
                <a:solidFill>
                  <a:schemeClr val="bg1">
                    <a:lumMod val="95000"/>
                  </a:schemeClr>
                </a:solidFill>
              </a:rPr>
              <a:t>     </a:t>
            </a:r>
            <a:r>
              <a:rPr lang="en-US" sz="1176">
                <a:solidFill>
                  <a:srgbClr val="92D050"/>
                </a:solidFill>
              </a:rPr>
              <a:t>// You know what method to call because you named it!</a:t>
            </a:r>
          </a:p>
          <a:p>
            <a:r>
              <a:rPr lang="en-US" sz="1176">
                <a:solidFill>
                  <a:schemeClr val="bg1">
                    <a:lumMod val="95000"/>
                  </a:schemeClr>
                </a:solidFill>
              </a:rPr>
              <a:t>   public static void </a:t>
            </a:r>
            <a:r>
              <a:rPr lang="en-US" sz="1176" err="1">
                <a:solidFill>
                  <a:schemeClr val="bg1">
                    <a:lumMod val="95000"/>
                  </a:schemeClr>
                </a:solidFill>
              </a:rPr>
              <a:t>MapBackgroundColor</a:t>
            </a:r>
            <a:r>
              <a:rPr lang="en-US" sz="1176">
                <a:solidFill>
                  <a:schemeClr val="bg1">
                    <a:lumMod val="95000"/>
                  </a:schemeClr>
                </a:solidFill>
              </a:rPr>
              <a:t> (</a:t>
            </a:r>
            <a:r>
              <a:rPr lang="en-US" sz="1176" err="1">
                <a:solidFill>
                  <a:schemeClr val="bg1">
                    <a:lumMod val="95000"/>
                  </a:schemeClr>
                </a:solidFill>
              </a:rPr>
              <a:t>IViewRenderer</a:t>
            </a:r>
            <a:r>
              <a:rPr lang="en-US" sz="1176">
                <a:solidFill>
                  <a:schemeClr val="bg1">
                    <a:lumMod val="95000"/>
                  </a:schemeClr>
                </a:solidFill>
              </a:rPr>
              <a:t> renderer, </a:t>
            </a:r>
            <a:r>
              <a:rPr lang="en-US" sz="1176" err="1">
                <a:solidFill>
                  <a:schemeClr val="bg1">
                    <a:lumMod val="95000"/>
                  </a:schemeClr>
                </a:solidFill>
              </a:rPr>
              <a:t>IView</a:t>
            </a:r>
            <a:r>
              <a:rPr lang="en-US" sz="1176">
                <a:solidFill>
                  <a:schemeClr val="bg1">
                    <a:lumMod val="95000"/>
                  </a:schemeClr>
                </a:solidFill>
              </a:rPr>
              <a:t> view)</a:t>
            </a:r>
          </a:p>
          <a:p>
            <a:r>
              <a:rPr lang="en-US" sz="1176">
                <a:solidFill>
                  <a:schemeClr val="bg1">
                    <a:lumMod val="95000"/>
                  </a:schemeClr>
                </a:solidFill>
              </a:rPr>
              <a:t>     {</a:t>
            </a:r>
          </a:p>
          <a:p>
            <a:r>
              <a:rPr lang="en-US" sz="1176">
                <a:solidFill>
                  <a:srgbClr val="92D050"/>
                </a:solidFill>
              </a:rPr>
              <a:t>        // You don’t need to call any base methods here or worry about order.</a:t>
            </a:r>
          </a:p>
          <a:p>
            <a:r>
              <a:rPr lang="en-US" sz="1176">
                <a:solidFill>
                  <a:schemeClr val="bg1">
                    <a:lumMod val="95000"/>
                  </a:schemeClr>
                </a:solidFill>
              </a:rPr>
              <a:t>   </a:t>
            </a:r>
          </a:p>
          <a:p>
            <a:r>
              <a:rPr lang="en-US" sz="1176">
                <a:solidFill>
                  <a:srgbClr val="92D050"/>
                </a:solidFill>
              </a:rPr>
              <a:t>        // Every renderer is consistent; you know where the native view is.</a:t>
            </a:r>
          </a:p>
          <a:p>
            <a:r>
              <a:rPr lang="en-US" sz="1176">
                <a:solidFill>
                  <a:schemeClr val="bg1">
                    <a:lumMod val="95000"/>
                  </a:schemeClr>
                </a:solidFill>
              </a:rPr>
              <a:t>          var </a:t>
            </a:r>
            <a:r>
              <a:rPr lang="en-US" sz="1176" err="1">
                <a:solidFill>
                  <a:schemeClr val="bg1">
                    <a:lumMod val="95000"/>
                  </a:schemeClr>
                </a:solidFill>
              </a:rPr>
              <a:t>nativeView</a:t>
            </a:r>
            <a:r>
              <a:rPr lang="en-US" sz="1176">
                <a:solidFill>
                  <a:schemeClr val="bg1">
                    <a:lumMod val="95000"/>
                  </a:schemeClr>
                </a:solidFill>
              </a:rPr>
              <a:t> = (</a:t>
            </a:r>
            <a:r>
              <a:rPr lang="en-US" sz="1176" err="1">
                <a:solidFill>
                  <a:schemeClr val="bg1">
                    <a:lumMod val="95000"/>
                  </a:schemeClr>
                </a:solidFill>
              </a:rPr>
              <a:t>NativeView</a:t>
            </a:r>
            <a:r>
              <a:rPr lang="en-US" sz="1176">
                <a:solidFill>
                  <a:schemeClr val="bg1">
                    <a:lumMod val="95000"/>
                  </a:schemeClr>
                </a:solidFill>
              </a:rPr>
              <a:t>)</a:t>
            </a:r>
            <a:r>
              <a:rPr lang="en-US" sz="1176" err="1">
                <a:solidFill>
                  <a:schemeClr val="bg1">
                    <a:lumMod val="95000"/>
                  </a:schemeClr>
                </a:solidFill>
              </a:rPr>
              <a:t>renderer.NativeView</a:t>
            </a:r>
            <a:r>
              <a:rPr lang="en-US" sz="1176">
                <a:solidFill>
                  <a:schemeClr val="bg1">
                    <a:lumMod val="95000"/>
                  </a:schemeClr>
                </a:solidFill>
              </a:rPr>
              <a:t>;</a:t>
            </a:r>
          </a:p>
          <a:p>
            <a:r>
              <a:rPr lang="en-US" sz="1176">
                <a:solidFill>
                  <a:schemeClr val="bg1">
                    <a:lumMod val="95000"/>
                  </a:schemeClr>
                </a:solidFill>
              </a:rPr>
              <a:t>          var color = </a:t>
            </a:r>
            <a:r>
              <a:rPr lang="en-US" sz="1176" err="1">
                <a:solidFill>
                  <a:schemeClr val="bg1">
                    <a:lumMod val="95000"/>
                  </a:schemeClr>
                </a:solidFill>
              </a:rPr>
              <a:t>view.BackgroundColor</a:t>
            </a:r>
            <a:r>
              <a:rPr lang="en-US" sz="1176">
                <a:solidFill>
                  <a:schemeClr val="bg1">
                    <a:lumMod val="95000"/>
                  </a:schemeClr>
                </a:solidFill>
              </a:rPr>
              <a:t>;</a:t>
            </a:r>
          </a:p>
          <a:p>
            <a:endParaRPr lang="en-US" sz="1176">
              <a:solidFill>
                <a:schemeClr val="bg1">
                  <a:lumMod val="95000"/>
                </a:schemeClr>
              </a:solidFill>
            </a:endParaRPr>
          </a:p>
          <a:p>
            <a:r>
              <a:rPr lang="en-US" sz="1176">
                <a:solidFill>
                  <a:schemeClr val="bg1">
                    <a:lumMod val="95000"/>
                  </a:schemeClr>
                </a:solidFill>
              </a:rPr>
              <a:t>          if (color != null) {</a:t>
            </a:r>
          </a:p>
          <a:p>
            <a:r>
              <a:rPr lang="en-US" sz="1176">
                <a:solidFill>
                  <a:schemeClr val="bg1">
                    <a:lumMod val="95000"/>
                  </a:schemeClr>
                </a:solidFill>
              </a:rPr>
              <a:t>            </a:t>
            </a:r>
            <a:r>
              <a:rPr lang="en-US" sz="1176">
                <a:solidFill>
                  <a:srgbClr val="92D050"/>
                </a:solidFill>
              </a:rPr>
              <a:t>// Phew! That was easy!</a:t>
            </a:r>
            <a:r>
              <a:rPr lang="en-US" sz="1176">
                <a:solidFill>
                  <a:schemeClr val="bg1">
                    <a:lumMod val="95000"/>
                  </a:schemeClr>
                </a:solidFill>
              </a:rPr>
              <a:t>	        </a:t>
            </a:r>
          </a:p>
          <a:p>
            <a:r>
              <a:rPr lang="en-US" sz="1176">
                <a:solidFill>
                  <a:schemeClr val="bg1">
                    <a:lumMod val="95000"/>
                  </a:schemeClr>
                </a:solidFill>
              </a:rPr>
              <a:t>            </a:t>
            </a:r>
            <a:r>
              <a:rPr lang="en-US" sz="1176" err="1">
                <a:solidFill>
                  <a:schemeClr val="accent4">
                    <a:lumMod val="20000"/>
                    <a:lumOff val="80000"/>
                  </a:schemeClr>
                </a:solidFill>
              </a:rPr>
              <a:t>nativeView.BackgroundColor</a:t>
            </a:r>
            <a:r>
              <a:rPr lang="en-US" sz="1176">
                <a:solidFill>
                  <a:schemeClr val="accent4">
                    <a:lumMod val="20000"/>
                    <a:lumOff val="80000"/>
                  </a:schemeClr>
                </a:solidFill>
              </a:rPr>
              <a:t> = </a:t>
            </a:r>
            <a:r>
              <a:rPr lang="en-US" sz="1176" err="1">
                <a:solidFill>
                  <a:schemeClr val="accent4">
                    <a:lumMod val="20000"/>
                    <a:lumOff val="80000"/>
                  </a:schemeClr>
                </a:solidFill>
              </a:rPr>
              <a:t>UIColor.FromRGB</a:t>
            </a:r>
            <a:r>
              <a:rPr lang="en-US" sz="1176">
                <a:solidFill>
                  <a:schemeClr val="accent4">
                    <a:lumMod val="20000"/>
                    <a:lumOff val="80000"/>
                  </a:schemeClr>
                </a:solidFill>
              </a:rPr>
              <a:t> (204, 153, 255);</a:t>
            </a:r>
          </a:p>
          <a:p>
            <a:r>
              <a:rPr lang="en-US" sz="1176">
                <a:solidFill>
                  <a:schemeClr val="accent4">
                    <a:lumMod val="20000"/>
                    <a:lumOff val="80000"/>
                  </a:schemeClr>
                </a:solidFill>
              </a:rPr>
              <a:t>          </a:t>
            </a:r>
            <a:r>
              <a:rPr lang="en-US" sz="1176">
                <a:solidFill>
                  <a:schemeClr val="bg1"/>
                </a:solidFill>
              </a:rPr>
              <a:t>}</a:t>
            </a:r>
          </a:p>
          <a:p>
            <a:r>
              <a:rPr lang="en-US" sz="1176">
                <a:solidFill>
                  <a:schemeClr val="bg1">
                    <a:lumMod val="95000"/>
                  </a:schemeClr>
                </a:solidFill>
              </a:rPr>
              <a:t>     }</a:t>
            </a:r>
          </a:p>
          <a:p>
            <a:r>
              <a:rPr lang="en-US" sz="1176">
                <a:solidFill>
                  <a:schemeClr val="bg1">
                    <a:lumMod val="95000"/>
                  </a:schemeClr>
                </a:solidFill>
              </a:rPr>
              <a:t>}</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190087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partial class </a:t>
            </a:r>
            <a:r>
              <a:rPr lang="en-US" sz="1176" err="1">
                <a:solidFill>
                  <a:schemeClr val="bg1">
                    <a:lumMod val="95000"/>
                  </a:schemeClr>
                </a:solidFill>
              </a:rPr>
              <a:t>EntryRenderer</a:t>
            </a:r>
            <a:r>
              <a:rPr lang="en-US" sz="1176">
                <a:solidFill>
                  <a:schemeClr val="bg1">
                    <a:lumMod val="95000"/>
                  </a:schemeClr>
                </a:solidFill>
              </a:rPr>
              <a:t> {</a:t>
            </a:r>
          </a:p>
          <a:p>
            <a:r>
              <a:rPr lang="en-US" sz="1176">
                <a:solidFill>
                  <a:schemeClr val="bg1">
                    <a:lumMod val="95000"/>
                  </a:schemeClr>
                </a:solidFill>
              </a:rPr>
              <a:t>   public static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r>
              <a:rPr lang="en-US" sz="1176" err="1">
                <a:solidFill>
                  <a:schemeClr val="bg1">
                    <a:lumMod val="95000"/>
                  </a:schemeClr>
                </a:solidFill>
              </a:rPr>
              <a:t>ViewMapper</a:t>
            </a:r>
            <a:r>
              <a:rPr lang="en-US" sz="1176">
                <a:solidFill>
                  <a:schemeClr val="bg1">
                    <a:lumMod val="95000"/>
                  </a:schemeClr>
                </a:solidFill>
              </a:rPr>
              <a:t> = new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p>
          <a:p>
            <a:r>
              <a:rPr lang="en-US" sz="1176">
                <a:solidFill>
                  <a:schemeClr val="bg1">
                    <a:lumMod val="95000"/>
                  </a:schemeClr>
                </a:solidFill>
              </a:rPr>
              <a:t>	</a:t>
            </a:r>
          </a:p>
          <a:p>
            <a:r>
              <a:rPr lang="en-US" sz="1176">
                <a:solidFill>
                  <a:schemeClr val="bg1">
                    <a:lumMod val="95000"/>
                  </a:schemeClr>
                </a:solidFill>
              </a:rPr>
              <a:t>     </a:t>
            </a:r>
            <a:r>
              <a:rPr lang="en-US" sz="1176">
                <a:solidFill>
                  <a:srgbClr val="92D050"/>
                </a:solidFill>
              </a:rPr>
              <a:t>// Add your own method to map to any property         </a:t>
            </a:r>
          </a:p>
          <a:p>
            <a:r>
              <a:rPr lang="en-US" sz="1176">
                <a:solidFill>
                  <a:srgbClr val="92D050"/>
                </a:solidFill>
              </a:rPr>
              <a:t>     </a:t>
            </a:r>
            <a:r>
              <a:rPr lang="en-US" sz="1176">
                <a:solidFill>
                  <a:schemeClr val="bg1">
                    <a:lumMod val="95000"/>
                  </a:schemeClr>
                </a:solidFill>
              </a:rPr>
              <a:t>[</a:t>
            </a:r>
            <a:r>
              <a:rPr lang="en-US" sz="1176" err="1">
                <a:solidFill>
                  <a:schemeClr val="bg1">
                    <a:lumMod val="95000"/>
                  </a:schemeClr>
                </a:solidFill>
              </a:rPr>
              <a:t>nameof</a:t>
            </a:r>
            <a:r>
              <a:rPr lang="en-US" sz="1176">
                <a:solidFill>
                  <a:schemeClr val="bg1">
                    <a:lumMod val="95000"/>
                  </a:schemeClr>
                </a:solidFill>
              </a:rPr>
              <a:t>(</a:t>
            </a:r>
            <a:r>
              <a:rPr lang="en-US" sz="1176" err="1">
                <a:solidFill>
                  <a:schemeClr val="bg1">
                    <a:lumMod val="95000"/>
                  </a:schemeClr>
                </a:solidFill>
              </a:rPr>
              <a:t>IView.BackgroundColor</a:t>
            </a:r>
            <a:r>
              <a:rPr lang="en-US" sz="1176">
                <a:solidFill>
                  <a:schemeClr val="bg1">
                    <a:lumMod val="95000"/>
                  </a:schemeClr>
                </a:solidFill>
              </a:rPr>
              <a:t>)] = </a:t>
            </a:r>
            <a:r>
              <a:rPr lang="en-US" sz="1176" err="1">
                <a:solidFill>
                  <a:schemeClr val="bg1">
                    <a:lumMod val="95000"/>
                  </a:schemeClr>
                </a:solidFill>
              </a:rPr>
              <a:t>MapBackgroundColor</a:t>
            </a:r>
            <a:endParaRPr lang="en-US" sz="1176">
              <a:solidFill>
                <a:schemeClr val="bg1">
                  <a:lumMod val="95000"/>
                </a:schemeClr>
              </a:solidFill>
            </a:endParaRPr>
          </a:p>
          <a:p>
            <a:endParaRPr lang="en-US" sz="1176">
              <a:solidFill>
                <a:schemeClr val="bg1">
                  <a:lumMod val="95000"/>
                </a:schemeClr>
              </a:solidFill>
            </a:endParaRPr>
          </a:p>
          <a:p>
            <a:r>
              <a:rPr lang="en-US" sz="1176">
                <a:solidFill>
                  <a:schemeClr val="bg1">
                    <a:lumMod val="95000"/>
                  </a:schemeClr>
                </a:solidFill>
              </a:rPr>
              <a:t>   };</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EntryRenderer.cs</a:t>
            </a:r>
            <a:endParaRPr lang="en-US" sz="2353">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EntryRenderer.iOS.cs</a:t>
            </a:r>
            <a:r>
              <a:rPr lang="en-US" sz="2353">
                <a:gradFill>
                  <a:gsLst>
                    <a:gs pos="2917">
                      <a:schemeClr val="tx1"/>
                    </a:gs>
                    <a:gs pos="30000">
                      <a:schemeClr val="tx1"/>
                    </a:gs>
                  </a:gsLst>
                  <a:lin ang="5400000" scaled="0"/>
                </a:gradFill>
              </a:rPr>
              <a:t> (et al)</a:t>
            </a:r>
          </a:p>
        </p:txBody>
      </p:sp>
    </p:spTree>
    <p:extLst>
      <p:ext uri="{BB962C8B-B14F-4D97-AF65-F5344CB8AC3E}">
        <p14:creationId xmlns:p14="http://schemas.microsoft.com/office/powerpoint/2010/main" val="55660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Maui: Adding Custom Behavior</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588263" y="1709687"/>
            <a:ext cx="11336818" cy="209540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bg1"/>
                </a:solidFill>
              </a:rPr>
              <a:t>#if MONOANDROID</a:t>
            </a:r>
          </a:p>
          <a:p>
            <a:r>
              <a:rPr lang="en-US" sz="1600" err="1">
                <a:solidFill>
                  <a:schemeClr val="bg1"/>
                </a:solidFill>
              </a:rPr>
              <a:t>ButtonRenderer.ButtonMapper</a:t>
            </a:r>
            <a:r>
              <a:rPr lang="en-US" sz="1600">
                <a:solidFill>
                  <a:schemeClr val="bg1"/>
                </a:solidFill>
              </a:rPr>
              <a:t>[</a:t>
            </a:r>
            <a:r>
              <a:rPr lang="en-US" sz="1600" err="1">
                <a:solidFill>
                  <a:schemeClr val="bg1"/>
                </a:solidFill>
              </a:rPr>
              <a:t>nameof</a:t>
            </a:r>
            <a:r>
              <a:rPr lang="en-US" sz="1600">
                <a:solidFill>
                  <a:schemeClr val="bg1"/>
                </a:solidFill>
              </a:rPr>
              <a:t>(</a:t>
            </a:r>
            <a:r>
              <a:rPr lang="en-US" sz="1600" err="1">
                <a:solidFill>
                  <a:schemeClr val="bg1"/>
                </a:solidFill>
              </a:rPr>
              <a:t>IButton.TextColor</a:t>
            </a:r>
            <a:r>
              <a:rPr lang="en-US" sz="1600">
                <a:solidFill>
                  <a:schemeClr val="bg1"/>
                </a:solidFill>
              </a:rPr>
              <a:t>)] = (handler, view) =&gt;</a:t>
            </a:r>
          </a:p>
          <a:p>
            <a:r>
              <a:rPr lang="en-US" sz="1600">
                <a:solidFill>
                  <a:schemeClr val="bg1"/>
                </a:solidFill>
              </a:rPr>
              <a:t>{</a:t>
            </a:r>
          </a:p>
          <a:p>
            <a:r>
              <a:rPr lang="en-US" sz="1600">
                <a:solidFill>
                  <a:schemeClr val="bg1"/>
                </a:solidFill>
              </a:rPr>
              <a:t>     var </a:t>
            </a:r>
            <a:r>
              <a:rPr lang="en-US" sz="1600" err="1">
                <a:solidFill>
                  <a:schemeClr val="bg1"/>
                </a:solidFill>
              </a:rPr>
              <a:t>nativeView</a:t>
            </a:r>
            <a:r>
              <a:rPr lang="en-US" sz="1600">
                <a:solidFill>
                  <a:schemeClr val="bg1"/>
                </a:solidFill>
              </a:rPr>
              <a:t> = </a:t>
            </a:r>
            <a:r>
              <a:rPr lang="en-US" sz="1600" err="1">
                <a:solidFill>
                  <a:schemeClr val="bg1"/>
                </a:solidFill>
              </a:rPr>
              <a:t>handler.NativeView</a:t>
            </a:r>
            <a:r>
              <a:rPr lang="en-US" sz="1600">
                <a:solidFill>
                  <a:schemeClr val="bg1"/>
                </a:solidFill>
              </a:rPr>
              <a:t> as </a:t>
            </a:r>
            <a:r>
              <a:rPr lang="en-US" sz="1600" err="1">
                <a:solidFill>
                  <a:schemeClr val="bg1"/>
                </a:solidFill>
              </a:rPr>
              <a:t>Aview</a:t>
            </a:r>
            <a:r>
              <a:rPr lang="en-US" sz="1600">
                <a:solidFill>
                  <a:schemeClr val="bg1"/>
                </a:solidFill>
              </a:rPr>
              <a:t>;</a:t>
            </a:r>
          </a:p>
          <a:p>
            <a:r>
              <a:rPr lang="en-US" sz="1600">
                <a:solidFill>
                  <a:srgbClr val="92D050"/>
                </a:solidFill>
              </a:rPr>
              <a:t>     // Add your own logic to map the </a:t>
            </a:r>
            <a:r>
              <a:rPr lang="en-US" sz="1600" err="1">
                <a:solidFill>
                  <a:srgbClr val="92D050"/>
                </a:solidFill>
              </a:rPr>
              <a:t>TextColor</a:t>
            </a:r>
            <a:r>
              <a:rPr lang="en-US" sz="1600">
                <a:solidFill>
                  <a:srgbClr val="92D050"/>
                </a:solidFill>
              </a:rPr>
              <a:t> property         </a:t>
            </a:r>
            <a:endParaRPr lang="en-US" sz="1600">
              <a:solidFill>
                <a:schemeClr val="bg1">
                  <a:lumMod val="95000"/>
                </a:schemeClr>
              </a:solidFill>
            </a:endParaRPr>
          </a:p>
          <a:p>
            <a:r>
              <a:rPr lang="en-US" sz="1600">
                <a:solidFill>
                  <a:schemeClr val="bg1">
                    <a:lumMod val="95000"/>
                  </a:schemeClr>
                </a:solidFill>
              </a:rPr>
              <a:t>};</a:t>
            </a:r>
          </a:p>
          <a:p>
            <a:r>
              <a:rPr lang="en-US" sz="1600">
                <a:solidFill>
                  <a:schemeClr val="bg1">
                    <a:lumMod val="95000"/>
                  </a:schemeClr>
                </a:solidFill>
              </a:rPr>
              <a:t>#endif</a:t>
            </a:r>
          </a:p>
        </p:txBody>
      </p:sp>
      <p:sp>
        <p:nvSpPr>
          <p:cNvPr id="6" name="TextBox 5">
            <a:extLst>
              <a:ext uri="{FF2B5EF4-FFF2-40B4-BE49-F238E27FC236}">
                <a16:creationId xmlns:a16="http://schemas.microsoft.com/office/drawing/2014/main" id="{40674032-D38D-43DF-A937-7A2A1DD0D534}"/>
              </a:ext>
            </a:extLst>
          </p:cNvPr>
          <p:cNvSpPr txBox="1"/>
          <p:nvPr/>
        </p:nvSpPr>
        <p:spPr>
          <a:xfrm>
            <a:off x="423748" y="1187347"/>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App.cs</a:t>
            </a: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190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2954655"/>
          </a:xfrm>
        </p:spPr>
        <p:txBody>
          <a:bodyPr/>
          <a:lstStyle/>
          <a:p>
            <a:r>
              <a:rPr lang="en-US" sz="4800">
                <a:solidFill>
                  <a:schemeClr val="tx1"/>
                </a:solidFill>
                <a:cs typeface="Segoe UI Semibold"/>
              </a:rPr>
              <a:t>Let's see how port a </a:t>
            </a:r>
            <a:r>
              <a:rPr lang="en-US" sz="4800" err="1">
                <a:solidFill>
                  <a:schemeClr val="tx1"/>
                </a:solidFill>
                <a:cs typeface="Segoe UI Semibold"/>
              </a:rPr>
              <a:t>Xamarin.Forms</a:t>
            </a:r>
            <a:r>
              <a:rPr lang="en-US" sz="4800">
                <a:solidFill>
                  <a:schemeClr val="tx1"/>
                </a:solidFill>
                <a:cs typeface="Segoe UI Semibold"/>
              </a:rPr>
              <a:t> Renderer to a .NET MAUI Handler</a:t>
            </a:r>
            <a:endParaRPr lang="en-US" sz="4800">
              <a:solidFill>
                <a:schemeClr val="tx1"/>
              </a:solidFill>
              <a:cs typeface="Segoe UI"/>
            </a:endParaRPr>
          </a:p>
        </p:txBody>
      </p:sp>
      <p:pic>
        <p:nvPicPr>
          <p:cNvPr id="7" name="Graphic 5">
            <a:extLst>
              <a:ext uri="{FF2B5EF4-FFF2-40B4-BE49-F238E27FC236}">
                <a16:creationId xmlns:a16="http://schemas.microsoft.com/office/drawing/2014/main" id="{DA18CF96-ED4E-EE4B-9A84-7534FD4147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5844" y="4035499"/>
            <a:ext cx="2743660" cy="2822501"/>
          </a:xfrm>
          <a:prstGeom prst="rect">
            <a:avLst/>
          </a:prstGeom>
        </p:spPr>
      </p:pic>
    </p:spTree>
    <p:extLst>
      <p:ext uri="{BB962C8B-B14F-4D97-AF65-F5344CB8AC3E}">
        <p14:creationId xmlns:p14="http://schemas.microsoft.com/office/powerpoint/2010/main" val="10080222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But</a:t>
            </a:r>
            <a:r>
              <a:rPr lang="es-ES"/>
              <a:t>…</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3182297" y="2505670"/>
            <a:ext cx="5827405" cy="1846659"/>
          </a:xfrm>
          <a:prstGeom prst="rect">
            <a:avLst/>
          </a:prstGeom>
          <a:noFill/>
        </p:spPr>
        <p:txBody>
          <a:bodyPr wrap="square" lIns="0" tIns="0" rIns="0" bIns="0" rtlCol="0">
            <a:spAutoFit/>
          </a:bodyPr>
          <a:lstStyle/>
          <a:p>
            <a:pPr algn="ctr"/>
            <a:r>
              <a:rPr lang="es-ES" sz="4000" dirty="0">
                <a:gradFill>
                  <a:gsLst>
                    <a:gs pos="2917">
                      <a:schemeClr val="tx1"/>
                    </a:gs>
                    <a:gs pos="30000">
                      <a:schemeClr val="tx1"/>
                    </a:gs>
                  </a:gsLst>
                  <a:lin ang="5400000" scaled="0"/>
                </a:gradFill>
              </a:rPr>
              <a:t>Do I </a:t>
            </a:r>
            <a:r>
              <a:rPr lang="es-ES" sz="4000" dirty="0" err="1">
                <a:gradFill>
                  <a:gsLst>
                    <a:gs pos="2917">
                      <a:schemeClr val="tx1"/>
                    </a:gs>
                    <a:gs pos="30000">
                      <a:schemeClr val="tx1"/>
                    </a:gs>
                  </a:gsLst>
                  <a:lin ang="5400000" scaled="0"/>
                </a:gradFill>
              </a:rPr>
              <a:t>need</a:t>
            </a:r>
            <a:r>
              <a:rPr lang="es-ES" sz="4000" dirty="0">
                <a:gradFill>
                  <a:gsLst>
                    <a:gs pos="2917">
                      <a:schemeClr val="tx1"/>
                    </a:gs>
                    <a:gs pos="30000">
                      <a:schemeClr val="tx1"/>
                    </a:gs>
                  </a:gsLst>
                  <a:lin ang="5400000" scaled="0"/>
                </a:gradFill>
              </a:rPr>
              <a:t> to </a:t>
            </a:r>
            <a:r>
              <a:rPr lang="es-ES" sz="4000" dirty="0" err="1">
                <a:gradFill>
                  <a:gsLst>
                    <a:gs pos="2917">
                      <a:schemeClr val="tx1"/>
                    </a:gs>
                    <a:gs pos="30000">
                      <a:schemeClr val="tx1"/>
                    </a:gs>
                  </a:gsLst>
                  <a:lin ang="5400000" scaled="0"/>
                </a:gradFill>
              </a:rPr>
              <a:t>convert</a:t>
            </a:r>
            <a:r>
              <a:rPr lang="es-ES" sz="4000" dirty="0">
                <a:gradFill>
                  <a:gsLst>
                    <a:gs pos="2917">
                      <a:schemeClr val="tx1"/>
                    </a:gs>
                    <a:gs pos="30000">
                      <a:schemeClr val="tx1"/>
                    </a:gs>
                  </a:gsLst>
                  <a:lin ang="5400000" scaled="0"/>
                </a:gradFill>
              </a:rPr>
              <a:t> </a:t>
            </a:r>
            <a:r>
              <a:rPr lang="es-ES" sz="4000" dirty="0" err="1">
                <a:gradFill>
                  <a:gsLst>
                    <a:gs pos="2917">
                      <a:schemeClr val="tx1"/>
                    </a:gs>
                    <a:gs pos="30000">
                      <a:schemeClr val="tx1"/>
                    </a:gs>
                  </a:gsLst>
                  <a:lin ang="5400000" scaled="0"/>
                </a:gradFill>
              </a:rPr>
              <a:t>my</a:t>
            </a:r>
            <a:r>
              <a:rPr lang="es-ES" sz="4000" dirty="0">
                <a:gradFill>
                  <a:gsLst>
                    <a:gs pos="2917">
                      <a:schemeClr val="tx1"/>
                    </a:gs>
                    <a:gs pos="30000">
                      <a:schemeClr val="tx1"/>
                    </a:gs>
                  </a:gsLst>
                  <a:lin ang="5400000" scaled="0"/>
                </a:gradFill>
              </a:rPr>
              <a:t> </a:t>
            </a:r>
            <a:r>
              <a:rPr lang="es-ES" sz="4000" dirty="0" err="1">
                <a:gradFill>
                  <a:gsLst>
                    <a:gs pos="2917">
                      <a:schemeClr val="tx1"/>
                    </a:gs>
                    <a:gs pos="30000">
                      <a:schemeClr val="tx1"/>
                    </a:gs>
                  </a:gsLst>
                  <a:lin ang="5400000" scaled="0"/>
                </a:gradFill>
              </a:rPr>
              <a:t>current</a:t>
            </a:r>
            <a:r>
              <a:rPr lang="es-ES" sz="4000" dirty="0">
                <a:gradFill>
                  <a:gsLst>
                    <a:gs pos="2917">
                      <a:schemeClr val="tx1"/>
                    </a:gs>
                    <a:gs pos="30000">
                      <a:schemeClr val="tx1"/>
                    </a:gs>
                  </a:gsLst>
                  <a:lin ang="5400000" scaled="0"/>
                </a:gradFill>
              </a:rPr>
              <a:t> </a:t>
            </a:r>
          </a:p>
          <a:p>
            <a:pPr algn="ctr"/>
            <a:r>
              <a:rPr lang="es-ES" sz="4000" dirty="0" err="1">
                <a:gradFill>
                  <a:gsLst>
                    <a:gs pos="2917">
                      <a:schemeClr val="tx1"/>
                    </a:gs>
                    <a:gs pos="30000">
                      <a:schemeClr val="tx1"/>
                    </a:gs>
                  </a:gsLst>
                  <a:lin ang="5400000" scaled="0"/>
                </a:gradFill>
              </a:rPr>
              <a:t>Renderers</a:t>
            </a:r>
            <a:r>
              <a:rPr lang="es-ES" sz="4000" dirty="0">
                <a:gradFill>
                  <a:gsLst>
                    <a:gs pos="2917">
                      <a:schemeClr val="tx1"/>
                    </a:gs>
                    <a:gs pos="30000">
                      <a:schemeClr val="tx1"/>
                    </a:gs>
                  </a:gsLst>
                  <a:lin ang="5400000" scaled="0"/>
                </a:gradFill>
              </a:rPr>
              <a:t> to </a:t>
            </a:r>
            <a:r>
              <a:rPr lang="es-ES" sz="4000" dirty="0" err="1">
                <a:gradFill>
                  <a:gsLst>
                    <a:gs pos="2917">
                      <a:schemeClr val="tx1"/>
                    </a:gs>
                    <a:gs pos="30000">
                      <a:schemeClr val="tx1"/>
                    </a:gs>
                  </a:gsLst>
                  <a:lin ang="5400000" scaled="0"/>
                </a:gradFill>
              </a:rPr>
              <a:t>Handlers</a:t>
            </a:r>
            <a:r>
              <a:rPr lang="es-ES" sz="4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619560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a:solidFill>
                  <a:schemeClr val="tx1"/>
                </a:solidFill>
              </a:rPr>
              <a:t>Journey to one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804" y="3752805"/>
            <a:ext cx="5523716" cy="2857094"/>
          </a:xfrm>
          <a:prstGeom prst="rect">
            <a:avLst/>
          </a:prstGeom>
        </p:spPr>
      </p:pic>
    </p:spTree>
    <p:extLst>
      <p:ext uri="{BB962C8B-B14F-4D97-AF65-F5344CB8AC3E}">
        <p14:creationId xmlns:p14="http://schemas.microsoft.com/office/powerpoint/2010/main" val="295874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.NET MAUI and and </a:t>
            </a:r>
            <a:r>
              <a:rPr lang="es-ES" dirty="0" err="1"/>
              <a:t>Dependency</a:t>
            </a:r>
            <a:r>
              <a:rPr lang="es-ES" dirty="0"/>
              <a:t> </a:t>
            </a:r>
            <a:r>
              <a:rPr lang="es-ES" dirty="0" err="1"/>
              <a:t>Injection</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7" y="1243570"/>
            <a:ext cx="10575234" cy="4986750"/>
          </a:xfrm>
          <a:prstGeom prst="rect">
            <a:avLst/>
          </a:prstGeom>
          <a:noFill/>
        </p:spPr>
        <p:txBody>
          <a:bodyPr wrap="square">
            <a:spAutoFit/>
          </a:bodyPr>
          <a:lstStyle/>
          <a:p>
            <a:r>
              <a:rPr lang="es-ES" dirty="0"/>
              <a:t>.NET MAUI </a:t>
            </a:r>
            <a:r>
              <a:rPr lang="es-ES" dirty="0" err="1"/>
              <a:t>will</a:t>
            </a:r>
            <a:r>
              <a:rPr lang="es-ES" dirty="0"/>
              <a:t> use </a:t>
            </a:r>
            <a:r>
              <a:rPr lang="es-ES" dirty="0" err="1"/>
              <a:t>the</a:t>
            </a:r>
            <a:r>
              <a:rPr lang="es-ES" dirty="0"/>
              <a:t> </a:t>
            </a:r>
            <a:r>
              <a:rPr lang="es-ES" b="1" dirty="0"/>
              <a:t>Host</a:t>
            </a:r>
            <a:r>
              <a:rPr lang="es-ES" dirty="0"/>
              <a:t> concept similar to ASP.NET. </a:t>
            </a:r>
            <a:r>
              <a:rPr lang="es-ES" dirty="0" err="1"/>
              <a:t>This</a:t>
            </a:r>
            <a:r>
              <a:rPr lang="es-ES" dirty="0"/>
              <a:t> </a:t>
            </a:r>
            <a:r>
              <a:rPr lang="es-ES" dirty="0" err="1"/>
              <a:t>will</a:t>
            </a:r>
            <a:r>
              <a:rPr lang="es-ES" dirty="0"/>
              <a:t> </a:t>
            </a:r>
            <a:r>
              <a:rPr lang="es-ES" dirty="0" err="1"/>
              <a:t>allow</a:t>
            </a:r>
            <a:r>
              <a:rPr lang="es-ES" dirty="0"/>
              <a:t> to use </a:t>
            </a:r>
            <a:r>
              <a:rPr lang="es-ES" dirty="0" err="1"/>
              <a:t>the</a:t>
            </a:r>
            <a:r>
              <a:rPr lang="es-ES" dirty="0"/>
              <a:t> </a:t>
            </a:r>
            <a:r>
              <a:rPr lang="es-ES" dirty="0" err="1"/>
              <a:t>Containers</a:t>
            </a:r>
            <a:r>
              <a:rPr lang="es-ES" dirty="0"/>
              <a:t> and </a:t>
            </a:r>
            <a:r>
              <a:rPr lang="es-ES" dirty="0" err="1"/>
              <a:t>providers</a:t>
            </a:r>
            <a:r>
              <a:rPr lang="es-ES" dirty="0"/>
              <a:t> </a:t>
            </a:r>
            <a:r>
              <a:rPr lang="es-ES" dirty="0" err="1"/>
              <a:t>for</a:t>
            </a:r>
            <a:r>
              <a:rPr lang="es-ES" dirty="0"/>
              <a:t> </a:t>
            </a:r>
            <a:r>
              <a:rPr lang="es-ES" dirty="0" err="1"/>
              <a:t>our</a:t>
            </a:r>
            <a:r>
              <a:rPr lang="es-ES" dirty="0"/>
              <a:t> </a:t>
            </a:r>
            <a:r>
              <a:rPr lang="es-ES" dirty="0" err="1"/>
              <a:t>handlers</a:t>
            </a:r>
            <a:r>
              <a:rPr lang="es-ES" dirty="0"/>
              <a:t> as </a:t>
            </a:r>
            <a:r>
              <a:rPr lang="es-ES" dirty="0" err="1"/>
              <a:t>well</a:t>
            </a:r>
            <a:r>
              <a:rPr lang="es-ES" dirty="0"/>
              <a:t> as </a:t>
            </a:r>
            <a:r>
              <a:rPr lang="es-ES" dirty="0" err="1"/>
              <a:t>Configuration</a:t>
            </a:r>
            <a:r>
              <a:rPr lang="es-ES" dirty="0"/>
              <a:t> </a:t>
            </a:r>
            <a:r>
              <a:rPr lang="es-ES" dirty="0" err="1"/>
              <a:t>with</a:t>
            </a:r>
            <a:r>
              <a:rPr lang="es-ES" dirty="0"/>
              <a:t> </a:t>
            </a:r>
            <a:r>
              <a:rPr lang="es-ES" dirty="0" err="1"/>
              <a:t>appsettings</a:t>
            </a:r>
            <a:r>
              <a:rPr lang="es-ES" dirty="0"/>
              <a:t> file, </a:t>
            </a:r>
            <a:r>
              <a:rPr lang="es-ES" dirty="0" err="1"/>
              <a:t>or</a:t>
            </a:r>
            <a:r>
              <a:rPr lang="es-ES" dirty="0"/>
              <a:t> </a:t>
            </a:r>
            <a:r>
              <a:rPr lang="es-ES" dirty="0" err="1"/>
              <a:t>other</a:t>
            </a:r>
            <a:r>
              <a:rPr lang="es-ES" dirty="0"/>
              <a:t> </a:t>
            </a:r>
            <a:r>
              <a:rPr lang="es-ES" dirty="0" err="1"/>
              <a:t>features</a:t>
            </a:r>
            <a:r>
              <a:rPr lang="es-ES" dirty="0"/>
              <a:t> </a:t>
            </a:r>
            <a:r>
              <a:rPr lang="es-ES" dirty="0" err="1"/>
              <a:t>like</a:t>
            </a:r>
            <a:r>
              <a:rPr lang="es-ES" dirty="0"/>
              <a:t> </a:t>
            </a:r>
            <a:r>
              <a:rPr lang="es-ES" dirty="0" err="1"/>
              <a:t>built</a:t>
            </a:r>
            <a:r>
              <a:rPr lang="es-ES" dirty="0"/>
              <a:t>-in </a:t>
            </a:r>
            <a:r>
              <a:rPr lang="es-ES" dirty="0" err="1"/>
              <a:t>lifecycle</a:t>
            </a:r>
            <a:r>
              <a:rPr lang="es-ES" dirty="0"/>
              <a:t> and </a:t>
            </a:r>
            <a:r>
              <a:rPr lang="es-ES" dirty="0" err="1"/>
              <a:t>services</a:t>
            </a:r>
            <a:r>
              <a:rPr lang="es-ES" dirty="0"/>
              <a:t>, </a:t>
            </a:r>
            <a:r>
              <a:rPr lang="es-ES" dirty="0" err="1"/>
              <a:t>logging</a:t>
            </a:r>
            <a:r>
              <a:rPr lang="es-ES" dirty="0"/>
              <a:t> </a:t>
            </a:r>
            <a:r>
              <a:rPr lang="es-ES" dirty="0" err="1"/>
              <a:t>extensions</a:t>
            </a:r>
            <a:r>
              <a:rPr lang="es-ES" dirty="0"/>
              <a:t> etc.</a:t>
            </a:r>
          </a:p>
          <a:p>
            <a:endParaRPr lang="es-ES" dirty="0"/>
          </a:p>
          <a:p>
            <a:r>
              <a:rPr lang="es-ES" dirty="0" err="1"/>
              <a:t>The</a:t>
            </a:r>
            <a:r>
              <a:rPr lang="es-ES" dirty="0"/>
              <a:t> </a:t>
            </a:r>
            <a:r>
              <a:rPr lang="es-ES" b="1" dirty="0" err="1"/>
              <a:t>AppBuilder</a:t>
            </a:r>
            <a:r>
              <a:rPr lang="es-ES" dirty="0"/>
              <a:t> </a:t>
            </a:r>
            <a:r>
              <a:rPr lang="es-ES" dirty="0" err="1"/>
              <a:t>will</a:t>
            </a:r>
            <a:r>
              <a:rPr lang="es-ES" dirty="0"/>
              <a:t> be </a:t>
            </a:r>
            <a:r>
              <a:rPr lang="es-ES" dirty="0" err="1"/>
              <a:t>hidden</a:t>
            </a:r>
            <a:r>
              <a:rPr lang="es-ES" dirty="0"/>
              <a:t> </a:t>
            </a:r>
            <a:r>
              <a:rPr lang="es-ES" dirty="0" err="1"/>
              <a:t>by</a:t>
            </a:r>
            <a:r>
              <a:rPr lang="es-ES" dirty="0"/>
              <a:t> default, </a:t>
            </a:r>
            <a:r>
              <a:rPr lang="es-ES" dirty="0" err="1"/>
              <a:t>but</a:t>
            </a:r>
            <a:r>
              <a:rPr lang="es-ES" dirty="0"/>
              <a:t>,  </a:t>
            </a:r>
            <a:r>
              <a:rPr lang="es-ES" dirty="0" err="1"/>
              <a:t>we</a:t>
            </a:r>
            <a:r>
              <a:rPr lang="es-ES" dirty="0"/>
              <a:t> </a:t>
            </a:r>
            <a:r>
              <a:rPr lang="es-ES" dirty="0" err="1"/>
              <a:t>will</a:t>
            </a:r>
            <a:r>
              <a:rPr lang="es-ES" dirty="0"/>
              <a:t> </a:t>
            </a:r>
            <a:r>
              <a:rPr lang="es-ES" dirty="0" err="1"/>
              <a:t>allow</a:t>
            </a:r>
            <a:r>
              <a:rPr lang="es-ES" dirty="0"/>
              <a:t> to </a:t>
            </a:r>
            <a:r>
              <a:rPr lang="es-ES" dirty="0" err="1"/>
              <a:t>override</a:t>
            </a:r>
            <a:r>
              <a:rPr lang="es-ES" dirty="0"/>
              <a:t> </a:t>
            </a:r>
            <a:r>
              <a:rPr lang="es-ES" dirty="0" err="1"/>
              <a:t>it</a:t>
            </a:r>
            <a:r>
              <a:rPr lang="es-ES" dirty="0"/>
              <a:t>. In </a:t>
            </a:r>
            <a:r>
              <a:rPr lang="es-ES" dirty="0" err="1"/>
              <a:t>this</a:t>
            </a:r>
            <a:r>
              <a:rPr lang="es-ES" dirty="0"/>
              <a:t> </a:t>
            </a:r>
            <a:r>
              <a:rPr lang="es-ES" dirty="0" err="1"/>
              <a:t>way</a:t>
            </a:r>
            <a:r>
              <a:rPr lang="es-ES" dirty="0"/>
              <a:t>, can </a:t>
            </a:r>
            <a:r>
              <a:rPr lang="es-ES" dirty="0" err="1"/>
              <a:t>extend</a:t>
            </a:r>
            <a:r>
              <a:rPr lang="es-ES" dirty="0"/>
              <a:t> </a:t>
            </a:r>
            <a:r>
              <a:rPr lang="es-ES" dirty="0" err="1"/>
              <a:t>it</a:t>
            </a:r>
            <a:r>
              <a:rPr lang="es-ES" dirty="0"/>
              <a:t> </a:t>
            </a:r>
            <a:r>
              <a:rPr lang="es-ES" dirty="0" err="1"/>
              <a:t>by</a:t>
            </a:r>
            <a:r>
              <a:rPr lang="es-ES" dirty="0"/>
              <a:t> </a:t>
            </a:r>
            <a:r>
              <a:rPr lang="es-ES" dirty="0" err="1"/>
              <a:t>registering</a:t>
            </a:r>
            <a:r>
              <a:rPr lang="es-ES" dirty="0"/>
              <a:t> </a:t>
            </a:r>
            <a:r>
              <a:rPr lang="es-ES" dirty="0" err="1"/>
              <a:t>native</a:t>
            </a:r>
            <a:r>
              <a:rPr lang="es-ES" dirty="0"/>
              <a:t> </a:t>
            </a:r>
            <a:r>
              <a:rPr lang="es-ES" dirty="0" err="1"/>
              <a:t>services</a:t>
            </a:r>
            <a:r>
              <a:rPr lang="es-ES" dirty="0"/>
              <a:t>, configure </a:t>
            </a:r>
            <a:r>
              <a:rPr lang="es-ES" dirty="0" err="1"/>
              <a:t>logging</a:t>
            </a:r>
            <a:r>
              <a:rPr lang="es-ES" dirty="0"/>
              <a:t> , </a:t>
            </a:r>
            <a:r>
              <a:rPr lang="es-ES" dirty="0" err="1"/>
              <a:t>register</a:t>
            </a:r>
            <a:r>
              <a:rPr lang="es-ES" dirty="0"/>
              <a:t> new </a:t>
            </a:r>
            <a:r>
              <a:rPr lang="es-ES" dirty="0" err="1"/>
              <a:t>handlers</a:t>
            </a:r>
            <a:r>
              <a:rPr lang="es-ES" dirty="0"/>
              <a:t>.</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In .NET MAUI, </a:t>
            </a:r>
            <a:r>
              <a:rPr lang="es-ES" dirty="0" err="1"/>
              <a:t>we</a:t>
            </a:r>
            <a:r>
              <a:rPr lang="es-ES" dirty="0"/>
              <a:t> are </a:t>
            </a:r>
            <a:r>
              <a:rPr lang="es-ES" dirty="0" err="1"/>
              <a:t>going</a:t>
            </a:r>
            <a:r>
              <a:rPr lang="es-ES" dirty="0"/>
              <a:t> to use Microsoft </a:t>
            </a:r>
            <a:r>
              <a:rPr lang="es-ES" dirty="0" err="1"/>
              <a:t>Dependency</a:t>
            </a:r>
            <a:r>
              <a:rPr lang="es-ES" dirty="0"/>
              <a:t> </a:t>
            </a:r>
            <a:r>
              <a:rPr lang="es-ES" dirty="0" err="1"/>
              <a:t>Injection</a:t>
            </a:r>
            <a:r>
              <a:rPr lang="es-ES" dirty="0"/>
              <a:t> to </a:t>
            </a:r>
            <a:r>
              <a:rPr lang="es-ES" dirty="0" err="1"/>
              <a:t>register</a:t>
            </a:r>
            <a:r>
              <a:rPr lang="es-ES" dirty="0"/>
              <a:t> </a:t>
            </a:r>
            <a:r>
              <a:rPr lang="es-ES" dirty="0" err="1"/>
              <a:t>custom</a:t>
            </a:r>
            <a:r>
              <a:rPr lang="es-ES" dirty="0"/>
              <a:t> </a:t>
            </a:r>
            <a:r>
              <a:rPr lang="es-ES" dirty="0" err="1"/>
              <a:t>handlers</a:t>
            </a:r>
            <a:r>
              <a:rPr lang="es-ES" dirty="0"/>
              <a:t>.</a:t>
            </a:r>
            <a:br>
              <a:rPr lang="es-ES" dirty="0"/>
            </a:br>
            <a:br>
              <a:rPr lang="es-ES" dirty="0"/>
            </a:br>
            <a:endParaRPr lang="en-US" sz="1800" b="1" dirty="0"/>
          </a:p>
        </p:txBody>
      </p:sp>
      <p:sp>
        <p:nvSpPr>
          <p:cNvPr id="6" name="Rectángulo 5">
            <a:extLst>
              <a:ext uri="{FF2B5EF4-FFF2-40B4-BE49-F238E27FC236}">
                <a16:creationId xmlns:a16="http://schemas.microsoft.com/office/drawing/2014/main" id="{CC55A20B-DE0D-F34A-BD67-29FFC6571286}"/>
              </a:ext>
            </a:extLst>
          </p:cNvPr>
          <p:cNvSpPr/>
          <p:nvPr/>
        </p:nvSpPr>
        <p:spPr>
          <a:xfrm>
            <a:off x="698809" y="3253929"/>
            <a:ext cx="10907973" cy="1722010"/>
          </a:xfrm>
          <a:prstGeom prst="rect">
            <a:avLst/>
          </a:prstGeom>
          <a:solidFill>
            <a:schemeClr val="accent6">
              <a:lumMod val="50000"/>
            </a:schemeClr>
          </a:solidFill>
        </p:spPr>
        <p:txBody>
          <a:bodyPr wrap="square">
            <a:spAutoFit/>
          </a:bodyPr>
          <a:lstStyle/>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host,app</a:t>
            </a:r>
            <a:r>
              <a:rPr lang="es-ES" dirty="0">
                <a:solidFill>
                  <a:schemeClr val="bg1"/>
                </a:solidFill>
                <a:latin typeface="Consolas" panose="020B0609020204030204" pitchFamily="49" charset="0"/>
                <a:cs typeface="Consolas" panose="020B0609020204030204" pitchFamily="49" charset="0"/>
              </a:rPr>
              <a:t>) = </a:t>
            </a:r>
            <a:r>
              <a:rPr lang="es-ES" dirty="0" err="1">
                <a:solidFill>
                  <a:schemeClr val="bg1"/>
                </a:solidFill>
                <a:latin typeface="Consolas" panose="020B0609020204030204" pitchFamily="49" charset="0"/>
                <a:cs typeface="Consolas" panose="020B0609020204030204" pitchFamily="49" charset="0"/>
              </a:rPr>
              <a:t>App.CreateDefaultBuilder</a:t>
            </a:r>
            <a:r>
              <a:rPr lang="es-ES" dirty="0">
                <a:solidFill>
                  <a:schemeClr val="bg1"/>
                </a:solidFill>
                <a:latin typeface="Consolas" panose="020B0609020204030204" pitchFamily="49" charset="0"/>
                <a:cs typeface="Consolas" panose="020B0609020204030204" pitchFamily="49" charset="0"/>
              </a:rPr>
              <a:t>()</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RegisterHandler</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IButton</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CustomHandlers.CustomPinkTextButtonHandler</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ConfigureServices</a:t>
            </a:r>
            <a:r>
              <a:rPr lang="es-ES"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ConfigureExtraServices</a:t>
            </a:r>
            <a:r>
              <a:rPr lang="es-ES" dirty="0">
                <a:solidFill>
                  <a:schemeClr val="bg1"/>
                </a:solidFill>
                <a:latin typeface="Consolas" panose="020B0609020204030204" pitchFamily="49" charset="0"/>
                <a:cs typeface="Consolas" panose="020B0609020204030204" pitchFamily="49" charset="0"/>
              </a:rPr>
              <a: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Init</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MyApp</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p>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page = </a:t>
            </a:r>
            <a:r>
              <a:rPr lang="es-ES" dirty="0" err="1">
                <a:solidFill>
                  <a:schemeClr val="bg1"/>
                </a:solidFill>
                <a:latin typeface="Consolas" panose="020B0609020204030204" pitchFamily="49" charset="0"/>
                <a:cs typeface="Consolas" panose="020B0609020204030204" pitchFamily="49" charset="0"/>
              </a:rPr>
              <a:t>app.GetStartup</a:t>
            </a:r>
            <a:r>
              <a:rPr lang="es-ES" dirty="0">
                <a:solidFill>
                  <a:schemeClr val="bg1"/>
                </a:solidFill>
                <a:latin typeface="Consolas" panose="020B0609020204030204" pitchFamily="49" charset="0"/>
                <a:cs typeface="Consolas" panose="020B0609020204030204" pitchFamily="49" charset="0"/>
              </a:rPr>
              <a:t>()</a:t>
            </a:r>
          </a:p>
        </p:txBody>
      </p:sp>
      <p:sp>
        <p:nvSpPr>
          <p:cNvPr id="7" name="Rectángulo 6">
            <a:extLst>
              <a:ext uri="{FF2B5EF4-FFF2-40B4-BE49-F238E27FC236}">
                <a16:creationId xmlns:a16="http://schemas.microsoft.com/office/drawing/2014/main" id="{C649F10D-3BF3-AD45-A2C9-386F150AACD4}"/>
              </a:ext>
            </a:extLst>
          </p:cNvPr>
          <p:cNvSpPr/>
          <p:nvPr/>
        </p:nvSpPr>
        <p:spPr>
          <a:xfrm>
            <a:off x="3262756" y="6279517"/>
            <a:ext cx="5666488" cy="363946"/>
          </a:xfrm>
          <a:prstGeom prst="rect">
            <a:avLst/>
          </a:prstGeom>
        </p:spPr>
        <p:txBody>
          <a:bodyPr wrap="none">
            <a:spAutoFit/>
          </a:bodyPr>
          <a:lstStyle/>
          <a:p>
            <a:r>
              <a:rPr lang="es-ES" dirty="0">
                <a:solidFill>
                  <a:srgbClr val="D83A01"/>
                </a:solidFill>
              </a:rPr>
              <a:t>https://</a:t>
            </a:r>
            <a:r>
              <a:rPr lang="es-ES" dirty="0" err="1">
                <a:solidFill>
                  <a:srgbClr val="D83A01"/>
                </a:solidFill>
              </a:rPr>
              <a:t>github.com</a:t>
            </a:r>
            <a:r>
              <a:rPr lang="es-ES" dirty="0">
                <a:solidFill>
                  <a:srgbClr val="D83A01"/>
                </a:solidFill>
              </a:rPr>
              <a:t>/</a:t>
            </a:r>
            <a:r>
              <a:rPr lang="es-ES" dirty="0" err="1">
                <a:solidFill>
                  <a:srgbClr val="D83A01"/>
                </a:solidFill>
              </a:rPr>
              <a:t>xamarin</a:t>
            </a:r>
            <a:r>
              <a:rPr lang="es-ES" dirty="0">
                <a:solidFill>
                  <a:srgbClr val="D83A01"/>
                </a:solidFill>
              </a:rPr>
              <a:t>/</a:t>
            </a:r>
            <a:r>
              <a:rPr lang="es-ES" dirty="0" err="1">
                <a:solidFill>
                  <a:srgbClr val="D83A01"/>
                </a:solidFill>
              </a:rPr>
              <a:t>Xamarin.Forms</a:t>
            </a:r>
            <a:r>
              <a:rPr lang="es-ES" dirty="0">
                <a:solidFill>
                  <a:srgbClr val="D83A01"/>
                </a:solidFill>
              </a:rPr>
              <a:t>/</a:t>
            </a:r>
            <a:r>
              <a:rPr lang="es-ES" dirty="0" err="1">
                <a:solidFill>
                  <a:srgbClr val="D83A01"/>
                </a:solidFill>
              </a:rPr>
              <a:t>pull</a:t>
            </a:r>
            <a:r>
              <a:rPr lang="es-ES" dirty="0">
                <a:solidFill>
                  <a:srgbClr val="D83A01"/>
                </a:solidFill>
              </a:rPr>
              <a:t>/12460</a:t>
            </a:r>
          </a:p>
        </p:txBody>
      </p:sp>
    </p:spTree>
    <p:extLst>
      <p:ext uri="{BB962C8B-B14F-4D97-AF65-F5344CB8AC3E}">
        <p14:creationId xmlns:p14="http://schemas.microsoft.com/office/powerpoint/2010/main" val="6061917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39DBE-4C81-4D44-ADD5-5A108B1A447C}"/>
              </a:ext>
            </a:extLst>
          </p:cNvPr>
          <p:cNvSpPr>
            <a:spLocks noGrp="1"/>
          </p:cNvSpPr>
          <p:nvPr>
            <p:ph type="title"/>
          </p:nvPr>
        </p:nvSpPr>
        <p:spPr/>
        <p:txBody>
          <a:bodyPr/>
          <a:lstStyle/>
          <a:p>
            <a:r>
              <a:rPr lang="es-ES" dirty="0"/>
              <a:t>And </a:t>
            </a:r>
            <a:r>
              <a:rPr lang="es-ES" dirty="0" err="1"/>
              <a:t>what</a:t>
            </a:r>
            <a:r>
              <a:rPr lang="es-ES" dirty="0"/>
              <a:t> </a:t>
            </a:r>
            <a:r>
              <a:rPr lang="es-ES" dirty="0" err="1"/>
              <a:t>about</a:t>
            </a:r>
            <a:r>
              <a:rPr lang="es-ES" dirty="0"/>
              <a:t> </a:t>
            </a:r>
            <a:r>
              <a:rPr lang="es-ES" dirty="0" err="1"/>
              <a:t>the</a:t>
            </a:r>
            <a:r>
              <a:rPr lang="es-ES" dirty="0"/>
              <a:t> </a:t>
            </a:r>
            <a:r>
              <a:rPr lang="es-ES" dirty="0" err="1"/>
              <a:t>Xamarin.Forms</a:t>
            </a:r>
            <a:r>
              <a:rPr lang="es-ES" dirty="0"/>
              <a:t> </a:t>
            </a:r>
            <a:r>
              <a:rPr lang="es-ES" dirty="0" err="1"/>
              <a:t>renderers</a:t>
            </a:r>
            <a:r>
              <a:rPr lang="es-ES" dirty="0"/>
              <a:t>?</a:t>
            </a:r>
          </a:p>
        </p:txBody>
      </p:sp>
      <p:sp>
        <p:nvSpPr>
          <p:cNvPr id="4" name="TextBox 7">
            <a:extLst>
              <a:ext uri="{FF2B5EF4-FFF2-40B4-BE49-F238E27FC236}">
                <a16:creationId xmlns:a16="http://schemas.microsoft.com/office/drawing/2014/main" id="{E97ACCE9-2A00-1243-8FE7-DC066CEFDFF3}"/>
              </a:ext>
            </a:extLst>
          </p:cNvPr>
          <p:cNvSpPr txBox="1"/>
          <p:nvPr/>
        </p:nvSpPr>
        <p:spPr>
          <a:xfrm>
            <a:off x="585217" y="1243570"/>
            <a:ext cx="10575234" cy="3410934"/>
          </a:xfrm>
          <a:prstGeom prst="rect">
            <a:avLst/>
          </a:prstGeom>
          <a:noFill/>
        </p:spPr>
        <p:txBody>
          <a:bodyPr wrap="square">
            <a:spAutoFit/>
          </a:bodyPr>
          <a:lstStyle/>
          <a:p>
            <a:r>
              <a:rPr lang="es-ES" dirty="0"/>
              <a:t>In </a:t>
            </a:r>
            <a:r>
              <a:rPr lang="es-ES" dirty="0" err="1"/>
              <a:t>Xamarin.Forms</a:t>
            </a:r>
            <a:r>
              <a:rPr lang="es-ES" dirty="0"/>
              <a:t> </a:t>
            </a:r>
            <a:r>
              <a:rPr lang="es-ES" dirty="0" err="1"/>
              <a:t>you</a:t>
            </a:r>
            <a:r>
              <a:rPr lang="es-ES" dirty="0"/>
              <a:t> </a:t>
            </a:r>
            <a:r>
              <a:rPr lang="es-ES" dirty="0" err="1"/>
              <a:t>used</a:t>
            </a:r>
            <a:r>
              <a:rPr lang="es-ES" dirty="0"/>
              <a:t> </a:t>
            </a:r>
            <a:r>
              <a:rPr lang="es-ES" dirty="0" err="1"/>
              <a:t>the</a:t>
            </a:r>
            <a:r>
              <a:rPr lang="es-ES" dirty="0"/>
              <a:t> </a:t>
            </a:r>
            <a:r>
              <a:rPr lang="es-ES" b="1" dirty="0" err="1"/>
              <a:t>ExportRenderer</a:t>
            </a:r>
            <a:r>
              <a:rPr lang="es-ES" dirty="0"/>
              <a:t> </a:t>
            </a:r>
            <a:r>
              <a:rPr lang="es-ES" dirty="0" err="1"/>
              <a:t>attribute</a:t>
            </a:r>
            <a:r>
              <a:rPr lang="es-ES" dirty="0"/>
              <a:t> to </a:t>
            </a:r>
            <a:r>
              <a:rPr lang="es-ES" dirty="0" err="1"/>
              <a:t>register</a:t>
            </a:r>
            <a:r>
              <a:rPr lang="es-ES" dirty="0"/>
              <a:t> a </a:t>
            </a:r>
            <a:r>
              <a:rPr lang="es-ES" dirty="0" err="1"/>
              <a:t>Renderer</a:t>
            </a:r>
            <a:r>
              <a:rPr lang="es-ES" dirty="0"/>
              <a:t>. </a:t>
            </a:r>
            <a:r>
              <a:rPr lang="es-ES" dirty="0" err="1"/>
              <a:t>Internally</a:t>
            </a:r>
            <a:r>
              <a:rPr lang="es-ES" dirty="0"/>
              <a:t> in </a:t>
            </a:r>
            <a:r>
              <a:rPr lang="es-ES" dirty="0" err="1"/>
              <a:t>Xamarin.Forms</a:t>
            </a:r>
            <a:r>
              <a:rPr lang="es-ES" dirty="0"/>
              <a:t>, use </a:t>
            </a:r>
            <a:r>
              <a:rPr lang="es-ES" sz="1800" dirty="0" err="1"/>
              <a:t>assembly</a:t>
            </a:r>
            <a:r>
              <a:rPr lang="en-US" sz="1800" dirty="0"/>
              <a:t> scanning to search </a:t>
            </a:r>
            <a:r>
              <a:rPr lang="es-ES" sz="1800" dirty="0"/>
              <a:t>and </a:t>
            </a:r>
            <a:r>
              <a:rPr lang="es-ES" sz="1800" dirty="0" err="1"/>
              <a:t>register</a:t>
            </a:r>
            <a:r>
              <a:rPr lang="es-ES" sz="1800" dirty="0"/>
              <a:t> </a:t>
            </a:r>
            <a:r>
              <a:rPr lang="es-ES" sz="1800" dirty="0" err="1"/>
              <a:t>the</a:t>
            </a:r>
            <a:r>
              <a:rPr lang="es-ES" sz="1800" dirty="0"/>
              <a:t> </a:t>
            </a:r>
            <a:r>
              <a:rPr lang="es-ES" sz="1800" dirty="0" err="1"/>
              <a:t>renderers</a:t>
            </a:r>
            <a:r>
              <a:rPr lang="es-ES" sz="1800" dirty="0"/>
              <a:t>.</a:t>
            </a:r>
          </a:p>
          <a:p>
            <a:endParaRPr lang="es-ES" sz="1800" dirty="0"/>
          </a:p>
          <a:p>
            <a:r>
              <a:rPr lang="es-ES" sz="1800" dirty="0"/>
              <a:t>In .NET MAUI, </a:t>
            </a:r>
            <a:r>
              <a:rPr lang="es-ES" sz="1800" dirty="0" err="1"/>
              <a:t>assembly</a:t>
            </a:r>
            <a:r>
              <a:rPr lang="es-ES" sz="1800" dirty="0"/>
              <a:t> </a:t>
            </a:r>
            <a:r>
              <a:rPr lang="es-ES" sz="1800" dirty="0" err="1"/>
              <a:t>scaning</a:t>
            </a:r>
            <a:r>
              <a:rPr lang="es-ES" sz="1800" dirty="0"/>
              <a:t> </a:t>
            </a:r>
            <a:r>
              <a:rPr lang="es-ES" sz="1800" dirty="0" err="1"/>
              <a:t>will</a:t>
            </a:r>
            <a:r>
              <a:rPr lang="es-ES" sz="1800" dirty="0"/>
              <a:t> </a:t>
            </a:r>
            <a:r>
              <a:rPr lang="es-ES" sz="1800" dirty="0" err="1"/>
              <a:t>not</a:t>
            </a:r>
            <a:r>
              <a:rPr lang="es-ES" sz="1800" dirty="0"/>
              <a:t> be </a:t>
            </a:r>
            <a:r>
              <a:rPr lang="es-ES" sz="1800" dirty="0" err="1"/>
              <a:t>used</a:t>
            </a:r>
            <a:r>
              <a:rPr lang="es-ES" sz="1800" dirty="0"/>
              <a:t> </a:t>
            </a:r>
            <a:r>
              <a:rPr lang="es-ES" sz="1800" dirty="0" err="1"/>
              <a:t>by</a:t>
            </a:r>
            <a:r>
              <a:rPr lang="es-ES" sz="1800" dirty="0"/>
              <a:t> default, and </a:t>
            </a:r>
            <a:r>
              <a:rPr lang="es-ES" sz="1800" dirty="0" err="1"/>
              <a:t>we</a:t>
            </a:r>
            <a:r>
              <a:rPr lang="es-ES" sz="1800" dirty="0"/>
              <a:t> </a:t>
            </a:r>
            <a:r>
              <a:rPr lang="es-ES" sz="1800" dirty="0" err="1"/>
              <a:t>will</a:t>
            </a:r>
            <a:r>
              <a:rPr lang="es-ES" sz="1800" dirty="0"/>
              <a:t> </a:t>
            </a:r>
            <a:r>
              <a:rPr lang="es-ES" sz="1800" dirty="0" err="1"/>
              <a:t>allow</a:t>
            </a:r>
            <a:r>
              <a:rPr lang="es-ES" sz="1800" dirty="0"/>
              <a:t> to </a:t>
            </a:r>
            <a:r>
              <a:rPr lang="es-ES" sz="1800" dirty="0" err="1"/>
              <a:t>register</a:t>
            </a:r>
            <a:r>
              <a:rPr lang="es-ES" sz="1800" dirty="0"/>
              <a:t> a </a:t>
            </a:r>
            <a:r>
              <a:rPr lang="es-ES" sz="1800" dirty="0" err="1"/>
              <a:t>Renderer</a:t>
            </a:r>
            <a:r>
              <a:rPr lang="es-ES" sz="1800" dirty="0"/>
              <a:t> in </a:t>
            </a:r>
            <a:r>
              <a:rPr lang="es-ES" sz="1800" dirty="0" err="1"/>
              <a:t>this</a:t>
            </a:r>
            <a:r>
              <a:rPr lang="es-ES" sz="1800" dirty="0"/>
              <a:t> </a:t>
            </a:r>
            <a:r>
              <a:rPr lang="es-ES" sz="1800" dirty="0" err="1"/>
              <a:t>way</a:t>
            </a:r>
            <a:r>
              <a:rPr lang="es-ES" sz="1800" dirty="0"/>
              <a:t>:</a:t>
            </a:r>
          </a:p>
          <a:p>
            <a:endParaRPr lang="es-ES" sz="1800" dirty="0"/>
          </a:p>
          <a:p>
            <a:endParaRPr lang="es-ES" sz="1800" dirty="0"/>
          </a:p>
          <a:p>
            <a:endParaRPr lang="es-ES" sz="1800" dirty="0"/>
          </a:p>
          <a:p>
            <a:endParaRPr lang="es-ES" sz="1800" dirty="0"/>
          </a:p>
          <a:p>
            <a:endParaRPr lang="es-ES" sz="1800" dirty="0"/>
          </a:p>
          <a:p>
            <a:endParaRPr lang="es-ES" sz="1800" dirty="0"/>
          </a:p>
          <a:p>
            <a:r>
              <a:rPr lang="es-ES" sz="1800" dirty="0" err="1"/>
              <a:t>However</a:t>
            </a:r>
            <a:r>
              <a:rPr lang="es-ES" sz="1800" dirty="0"/>
              <a:t>, </a:t>
            </a:r>
            <a:r>
              <a:rPr lang="es-ES" sz="1800" dirty="0" err="1"/>
              <a:t>we</a:t>
            </a:r>
            <a:r>
              <a:rPr lang="es-ES" sz="1800" dirty="0"/>
              <a:t> </a:t>
            </a:r>
            <a:r>
              <a:rPr lang="es-ES" sz="1800" dirty="0" err="1"/>
              <a:t>will</a:t>
            </a:r>
            <a:r>
              <a:rPr lang="es-ES" sz="1800" dirty="0"/>
              <a:t> </a:t>
            </a:r>
            <a:r>
              <a:rPr lang="es-ES" sz="1800" dirty="0" err="1"/>
              <a:t>allow</a:t>
            </a:r>
            <a:r>
              <a:rPr lang="es-ES" sz="1800" dirty="0"/>
              <a:t> in </a:t>
            </a:r>
            <a:r>
              <a:rPr lang="es-ES" sz="1800" dirty="0" err="1"/>
              <a:t>the</a:t>
            </a:r>
            <a:r>
              <a:rPr lang="es-ES" sz="1800" dirty="0"/>
              <a:t> </a:t>
            </a:r>
            <a:r>
              <a:rPr lang="es-ES" sz="1800" dirty="0" err="1"/>
              <a:t>desired</a:t>
            </a:r>
            <a:r>
              <a:rPr lang="es-ES" sz="1800" dirty="0"/>
              <a:t> cases to </a:t>
            </a:r>
            <a:r>
              <a:rPr lang="es-ES" sz="1800" dirty="0" err="1"/>
              <a:t>register</a:t>
            </a:r>
            <a:r>
              <a:rPr lang="es-ES" sz="1800" dirty="0"/>
              <a:t> </a:t>
            </a:r>
            <a:r>
              <a:rPr lang="es-ES" sz="1800" dirty="0" err="1"/>
              <a:t>renderers</a:t>
            </a:r>
            <a:r>
              <a:rPr lang="es-ES" sz="1800" dirty="0"/>
              <a:t> </a:t>
            </a:r>
            <a:r>
              <a:rPr lang="es-ES" sz="1800" dirty="0" err="1"/>
              <a:t>using</a:t>
            </a:r>
            <a:r>
              <a:rPr lang="es-ES" sz="1800" dirty="0"/>
              <a:t> </a:t>
            </a:r>
            <a:r>
              <a:rPr lang="es-ES" sz="1800" dirty="0" err="1"/>
              <a:t>assembly</a:t>
            </a:r>
            <a:r>
              <a:rPr lang="es-ES" sz="1800" dirty="0"/>
              <a:t> </a:t>
            </a:r>
            <a:r>
              <a:rPr lang="es-ES" sz="1800" dirty="0" err="1"/>
              <a:t>scanning</a:t>
            </a:r>
            <a:r>
              <a:rPr lang="es-ES" sz="1800" dirty="0"/>
              <a:t>:</a:t>
            </a:r>
          </a:p>
        </p:txBody>
      </p:sp>
      <p:sp>
        <p:nvSpPr>
          <p:cNvPr id="6" name="Rectángulo 5">
            <a:extLst>
              <a:ext uri="{FF2B5EF4-FFF2-40B4-BE49-F238E27FC236}">
                <a16:creationId xmlns:a16="http://schemas.microsoft.com/office/drawing/2014/main" id="{ED80BEB4-FDBE-7C43-B488-01AE45F9F326}"/>
              </a:ext>
            </a:extLst>
          </p:cNvPr>
          <p:cNvSpPr/>
          <p:nvPr/>
        </p:nvSpPr>
        <p:spPr>
          <a:xfrm>
            <a:off x="698810" y="2822748"/>
            <a:ext cx="10907973" cy="1384995"/>
          </a:xfrm>
          <a:prstGeom prst="rect">
            <a:avLst/>
          </a:prstGeom>
          <a:solidFill>
            <a:schemeClr val="accent6">
              <a:lumMod val="50000"/>
            </a:schemeClr>
          </a:solidFill>
        </p:spPr>
        <p:txBody>
          <a:bodyPr wrap="square">
            <a:spAutoFit/>
          </a:bodyPr>
          <a:lstStyle/>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host,app</a:t>
            </a:r>
            <a:r>
              <a:rPr lang="es-ES" sz="1400" dirty="0">
                <a:solidFill>
                  <a:schemeClr val="bg1"/>
                </a:solidFill>
                <a:latin typeface="Consolas" panose="020B0609020204030204" pitchFamily="49" charset="0"/>
                <a:cs typeface="Consolas" panose="020B0609020204030204" pitchFamily="49" charset="0"/>
              </a:rPr>
              <a:t>) = </a:t>
            </a:r>
            <a:r>
              <a:rPr lang="es-ES" sz="1400" dirty="0" err="1">
                <a:solidFill>
                  <a:schemeClr val="bg1"/>
                </a:solidFill>
                <a:latin typeface="Consolas" panose="020B0609020204030204" pitchFamily="49" charset="0"/>
                <a:cs typeface="Consolas" panose="020B0609020204030204" pitchFamily="49" charset="0"/>
              </a:rPr>
              <a:t>App.CreateDefaultBuilder</a:t>
            </a:r>
            <a:r>
              <a:rPr lang="es-ES" sz="1400" dirty="0">
                <a:solidFill>
                  <a:schemeClr val="bg1"/>
                </a:solidFill>
                <a:latin typeface="Consolas" panose="020B0609020204030204" pitchFamily="49" charset="0"/>
                <a:cs typeface="Consolas" panose="020B0609020204030204" pitchFamily="49" charset="0"/>
              </a:rPr>
              <a:t>()</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RegisterRenderer</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CustomBoxView</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CustomBoxViewRenderer</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ConfigureServices</a:t>
            </a:r>
            <a:r>
              <a:rPr lang="es-ES" sz="1400" dirty="0">
                <a:solidFill>
                  <a:schemeClr val="bg1"/>
                </a:solidFill>
                <a:latin typeface="Consolas" panose="020B0609020204030204" pitchFamily="49" charset="0"/>
                <a:cs typeface="Consolas" panose="020B0609020204030204" pitchFamily="49" charset="0"/>
              </a:rPr>
              <a:t>(</a:t>
            </a:r>
            <a:r>
              <a:rPr lang="es-ES" sz="1400" dirty="0" err="1">
                <a:solidFill>
                  <a:schemeClr val="bg1"/>
                </a:solidFill>
                <a:latin typeface="Consolas" panose="020B0609020204030204" pitchFamily="49" charset="0"/>
                <a:cs typeface="Consolas" panose="020B0609020204030204" pitchFamily="49" charset="0"/>
              </a:rPr>
              <a:t>ConfigureExtraServices</a:t>
            </a:r>
            <a:r>
              <a:rPr lang="es-ES" sz="1400" dirty="0">
                <a:solidFill>
                  <a:schemeClr val="bg1"/>
                </a:solidFill>
                <a:latin typeface="Consolas" panose="020B0609020204030204" pitchFamily="49" charset="0"/>
                <a:cs typeface="Consolas" panose="020B0609020204030204" pitchFamily="49" charset="0"/>
              </a:rPr>
              <a: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Init</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MyApp</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p>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page = </a:t>
            </a:r>
            <a:r>
              <a:rPr lang="es-ES" sz="1400" dirty="0" err="1">
                <a:solidFill>
                  <a:schemeClr val="bg1"/>
                </a:solidFill>
                <a:latin typeface="Consolas" panose="020B0609020204030204" pitchFamily="49" charset="0"/>
                <a:cs typeface="Consolas" panose="020B0609020204030204" pitchFamily="49" charset="0"/>
              </a:rPr>
              <a:t>app.GetStartup</a:t>
            </a:r>
            <a:r>
              <a:rPr lang="es-ES" sz="1400" dirty="0">
                <a:solidFill>
                  <a:schemeClr val="bg1"/>
                </a:solidFill>
                <a:latin typeface="Consolas" panose="020B0609020204030204" pitchFamily="49" charset="0"/>
                <a:cs typeface="Consolas" panose="020B0609020204030204" pitchFamily="49" charset="0"/>
              </a:rPr>
              <a:t>()</a:t>
            </a:r>
          </a:p>
        </p:txBody>
      </p:sp>
      <p:sp>
        <p:nvSpPr>
          <p:cNvPr id="8" name="Rectángulo 7">
            <a:extLst>
              <a:ext uri="{FF2B5EF4-FFF2-40B4-BE49-F238E27FC236}">
                <a16:creationId xmlns:a16="http://schemas.microsoft.com/office/drawing/2014/main" id="{3B5C5397-0B32-974D-BB44-66DCCA4C45FD}"/>
              </a:ext>
            </a:extLst>
          </p:cNvPr>
          <p:cNvSpPr/>
          <p:nvPr/>
        </p:nvSpPr>
        <p:spPr>
          <a:xfrm>
            <a:off x="698810" y="4753425"/>
            <a:ext cx="10907973" cy="1384995"/>
          </a:xfrm>
          <a:prstGeom prst="rect">
            <a:avLst/>
          </a:prstGeom>
          <a:solidFill>
            <a:schemeClr val="accent6">
              <a:lumMod val="50000"/>
            </a:schemeClr>
          </a:solidFill>
        </p:spPr>
        <p:txBody>
          <a:bodyPr wrap="square">
            <a:spAutoFit/>
          </a:bodyPr>
          <a:lstStyle/>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host,app</a:t>
            </a:r>
            <a:r>
              <a:rPr lang="es-ES" sz="1400" dirty="0">
                <a:solidFill>
                  <a:schemeClr val="bg1"/>
                </a:solidFill>
                <a:latin typeface="Consolas" panose="020B0609020204030204" pitchFamily="49" charset="0"/>
                <a:cs typeface="Consolas" panose="020B0609020204030204" pitchFamily="49" charset="0"/>
              </a:rPr>
              <a:t>) = </a:t>
            </a:r>
            <a:r>
              <a:rPr lang="es-ES" sz="1400" dirty="0" err="1">
                <a:solidFill>
                  <a:schemeClr val="bg1"/>
                </a:solidFill>
                <a:latin typeface="Consolas" panose="020B0609020204030204" pitchFamily="49" charset="0"/>
                <a:cs typeface="Consolas" panose="020B0609020204030204" pitchFamily="49" charset="0"/>
              </a:rPr>
              <a:t>App.CreateDefaultBuilder</a:t>
            </a:r>
            <a:r>
              <a:rPr lang="es-ES" sz="1400" dirty="0">
                <a:solidFill>
                  <a:schemeClr val="bg1"/>
                </a:solidFill>
                <a:latin typeface="Consolas" panose="020B0609020204030204" pitchFamily="49" charset="0"/>
                <a:cs typeface="Consolas" panose="020B0609020204030204" pitchFamily="49" charset="0"/>
              </a:rPr>
              <a:t>()</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ScanRendererAttribute</a:t>
            </a:r>
            <a:r>
              <a:rPr lang="es-ES" sz="1400" dirty="0">
                <a:solidFill>
                  <a:schemeClr val="bg1"/>
                </a:solidFill>
                <a:latin typeface="Consolas" panose="020B0609020204030204" pitchFamily="49" charset="0"/>
                <a:cs typeface="Consolas" panose="020B0609020204030204" pitchFamily="49" charset="0"/>
              </a:rPr>
              <a:t>(true)</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ConfigureServices</a:t>
            </a:r>
            <a:r>
              <a:rPr lang="es-ES" sz="1400" dirty="0">
                <a:solidFill>
                  <a:schemeClr val="bg1"/>
                </a:solidFill>
                <a:latin typeface="Consolas" panose="020B0609020204030204" pitchFamily="49" charset="0"/>
                <a:cs typeface="Consolas" panose="020B0609020204030204" pitchFamily="49" charset="0"/>
              </a:rPr>
              <a:t>(</a:t>
            </a:r>
            <a:r>
              <a:rPr lang="es-ES" sz="1400" dirty="0" err="1">
                <a:solidFill>
                  <a:schemeClr val="bg1"/>
                </a:solidFill>
                <a:latin typeface="Consolas" panose="020B0609020204030204" pitchFamily="49" charset="0"/>
                <a:cs typeface="Consolas" panose="020B0609020204030204" pitchFamily="49" charset="0"/>
              </a:rPr>
              <a:t>ConfigureExtraServices</a:t>
            </a:r>
            <a:r>
              <a:rPr lang="es-ES" sz="1400" dirty="0">
                <a:solidFill>
                  <a:schemeClr val="bg1"/>
                </a:solidFill>
                <a:latin typeface="Consolas" panose="020B0609020204030204" pitchFamily="49" charset="0"/>
                <a:cs typeface="Consolas" panose="020B0609020204030204" pitchFamily="49" charset="0"/>
              </a:rPr>
              <a: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Init</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MyApp</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p>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page = </a:t>
            </a:r>
            <a:r>
              <a:rPr lang="es-ES" sz="1400" dirty="0" err="1">
                <a:solidFill>
                  <a:schemeClr val="bg1"/>
                </a:solidFill>
                <a:latin typeface="Consolas" panose="020B0609020204030204" pitchFamily="49" charset="0"/>
                <a:cs typeface="Consolas" panose="020B0609020204030204" pitchFamily="49" charset="0"/>
              </a:rPr>
              <a:t>app.GetStartup</a:t>
            </a:r>
            <a:r>
              <a:rPr lang="es-ES" sz="1400" dirty="0">
                <a:solidFill>
                  <a:schemeClr val="bg1"/>
                </a:solidFill>
                <a:latin typeface="Consolas" panose="020B0609020204030204" pitchFamily="49" charset="0"/>
                <a:cs typeface="Consolas" panose="020B0609020204030204" pitchFamily="49" charset="0"/>
              </a:rPr>
              <a:t>()</a:t>
            </a:r>
          </a:p>
        </p:txBody>
      </p:sp>
      <p:sp>
        <p:nvSpPr>
          <p:cNvPr id="10" name="Rectángulo 9">
            <a:extLst>
              <a:ext uri="{FF2B5EF4-FFF2-40B4-BE49-F238E27FC236}">
                <a16:creationId xmlns:a16="http://schemas.microsoft.com/office/drawing/2014/main" id="{0B09314E-98DB-CD43-A0A7-45CC5C85BBE8}"/>
              </a:ext>
            </a:extLst>
          </p:cNvPr>
          <p:cNvSpPr/>
          <p:nvPr/>
        </p:nvSpPr>
        <p:spPr bwMode="auto">
          <a:xfrm>
            <a:off x="0" y="0"/>
            <a:ext cx="12192000" cy="6858000"/>
          </a:xfrm>
          <a:prstGeom prst="rect">
            <a:avLst/>
          </a:prstGeom>
          <a:solidFill>
            <a:schemeClr val="tx1">
              <a:alpha val="5411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uadroTexto 11">
            <a:extLst>
              <a:ext uri="{FF2B5EF4-FFF2-40B4-BE49-F238E27FC236}">
                <a16:creationId xmlns:a16="http://schemas.microsoft.com/office/drawing/2014/main" id="{01EF0B45-0C97-154D-8EAA-25441D7385DB}"/>
              </a:ext>
            </a:extLst>
          </p:cNvPr>
          <p:cNvSpPr txBox="1"/>
          <p:nvPr/>
        </p:nvSpPr>
        <p:spPr>
          <a:xfrm>
            <a:off x="2476611" y="2971351"/>
            <a:ext cx="7238777" cy="1558760"/>
          </a:xfrm>
          <a:prstGeom prst="rect">
            <a:avLst/>
          </a:prstGeom>
          <a:solidFill>
            <a:srgbClr val="D83A01"/>
          </a:solidFill>
        </p:spPr>
        <p:txBody>
          <a:bodyPr wrap="none" lIns="0" tIns="0" rIns="0" bIns="0" rtlCol="0">
            <a:spAutoFit/>
          </a:bodyPr>
          <a:lstStyle/>
          <a:p>
            <a:pPr algn="ctr">
              <a:lnSpc>
                <a:spcPct val="150000"/>
              </a:lnSpc>
            </a:pPr>
            <a:r>
              <a:rPr lang="es-ES" sz="3600" dirty="0" err="1">
                <a:solidFill>
                  <a:srgbClr val="F2F2F2"/>
                </a:solidFill>
              </a:rPr>
              <a:t>The</a:t>
            </a:r>
            <a:r>
              <a:rPr lang="es-ES" sz="3600" dirty="0">
                <a:solidFill>
                  <a:srgbClr val="F2F2F2"/>
                </a:solidFill>
              </a:rPr>
              <a:t> </a:t>
            </a:r>
            <a:r>
              <a:rPr lang="es-ES" sz="3600" dirty="0" err="1">
                <a:solidFill>
                  <a:srgbClr val="F2F2F2"/>
                </a:solidFill>
              </a:rPr>
              <a:t>syntax</a:t>
            </a:r>
            <a:r>
              <a:rPr lang="es-ES" sz="3600" dirty="0">
                <a:solidFill>
                  <a:srgbClr val="F2F2F2"/>
                </a:solidFill>
              </a:rPr>
              <a:t> </a:t>
            </a:r>
            <a:r>
              <a:rPr lang="es-ES" sz="3600" dirty="0" err="1">
                <a:solidFill>
                  <a:srgbClr val="F2F2F2"/>
                </a:solidFill>
              </a:rPr>
              <a:t>is</a:t>
            </a:r>
            <a:r>
              <a:rPr lang="es-ES" sz="3600" dirty="0">
                <a:solidFill>
                  <a:srgbClr val="F2F2F2"/>
                </a:solidFill>
              </a:rPr>
              <a:t> </a:t>
            </a:r>
            <a:r>
              <a:rPr lang="es-ES" sz="3600" dirty="0" err="1">
                <a:solidFill>
                  <a:srgbClr val="F2F2F2"/>
                </a:solidFill>
              </a:rPr>
              <a:t>not</a:t>
            </a:r>
            <a:r>
              <a:rPr lang="es-ES" sz="3600" dirty="0">
                <a:solidFill>
                  <a:srgbClr val="F2F2F2"/>
                </a:solidFill>
              </a:rPr>
              <a:t> </a:t>
            </a:r>
            <a:r>
              <a:rPr lang="es-ES" sz="3600" dirty="0" err="1">
                <a:solidFill>
                  <a:srgbClr val="F2F2F2"/>
                </a:solidFill>
              </a:rPr>
              <a:t>yet</a:t>
            </a:r>
            <a:r>
              <a:rPr lang="es-ES" sz="3600" dirty="0">
                <a:solidFill>
                  <a:srgbClr val="F2F2F2"/>
                </a:solidFill>
              </a:rPr>
              <a:t> </a:t>
            </a:r>
            <a:r>
              <a:rPr lang="es-ES" sz="3600" dirty="0" err="1">
                <a:solidFill>
                  <a:srgbClr val="F2F2F2"/>
                </a:solidFill>
              </a:rPr>
              <a:t>closed</a:t>
            </a:r>
            <a:r>
              <a:rPr lang="es-ES" sz="3600" dirty="0">
                <a:solidFill>
                  <a:srgbClr val="F2F2F2"/>
                </a:solidFill>
              </a:rPr>
              <a:t>, </a:t>
            </a:r>
          </a:p>
          <a:p>
            <a:pPr algn="ctr">
              <a:lnSpc>
                <a:spcPct val="150000"/>
              </a:lnSpc>
            </a:pPr>
            <a:r>
              <a:rPr lang="es-ES" sz="3600" dirty="0">
                <a:solidFill>
                  <a:srgbClr val="F2F2F2"/>
                </a:solidFill>
              </a:rPr>
              <a:t>and </a:t>
            </a:r>
            <a:r>
              <a:rPr lang="es-ES" sz="3600" dirty="0" err="1">
                <a:solidFill>
                  <a:srgbClr val="F2F2F2"/>
                </a:solidFill>
              </a:rPr>
              <a:t>this</a:t>
            </a:r>
            <a:r>
              <a:rPr lang="es-ES" sz="3600" dirty="0">
                <a:solidFill>
                  <a:srgbClr val="F2F2F2"/>
                </a:solidFill>
              </a:rPr>
              <a:t> </a:t>
            </a:r>
            <a:r>
              <a:rPr lang="es-ES" sz="3600" dirty="0" err="1">
                <a:solidFill>
                  <a:srgbClr val="F2F2F2"/>
                </a:solidFill>
              </a:rPr>
              <a:t>slide</a:t>
            </a:r>
            <a:r>
              <a:rPr lang="es-ES" sz="3600" dirty="0">
                <a:solidFill>
                  <a:srgbClr val="F2F2F2"/>
                </a:solidFill>
              </a:rPr>
              <a:t> </a:t>
            </a:r>
            <a:r>
              <a:rPr lang="es-ES" sz="3600" dirty="0" err="1">
                <a:solidFill>
                  <a:srgbClr val="F2F2F2"/>
                </a:solidFill>
              </a:rPr>
              <a:t>content</a:t>
            </a:r>
            <a:r>
              <a:rPr lang="es-ES" sz="3600" dirty="0">
                <a:solidFill>
                  <a:srgbClr val="F2F2F2"/>
                </a:solidFill>
              </a:rPr>
              <a:t> </a:t>
            </a:r>
            <a:r>
              <a:rPr lang="es-ES" sz="3600" dirty="0" err="1">
                <a:solidFill>
                  <a:srgbClr val="F2F2F2"/>
                </a:solidFill>
              </a:rPr>
              <a:t>could</a:t>
            </a:r>
            <a:r>
              <a:rPr lang="es-ES" sz="3600" dirty="0">
                <a:solidFill>
                  <a:srgbClr val="F2F2F2"/>
                </a:solidFill>
              </a:rPr>
              <a:t> </a:t>
            </a:r>
            <a:r>
              <a:rPr lang="es-ES" sz="3600" dirty="0" err="1">
                <a:solidFill>
                  <a:srgbClr val="F2F2F2"/>
                </a:solidFill>
              </a:rPr>
              <a:t>change</a:t>
            </a:r>
            <a:endParaRPr lang="es-ES" sz="3600" dirty="0">
              <a:solidFill>
                <a:srgbClr val="F2F2F2"/>
              </a:solidFill>
            </a:endParaRPr>
          </a:p>
        </p:txBody>
      </p:sp>
    </p:spTree>
    <p:extLst>
      <p:ext uri="{BB962C8B-B14F-4D97-AF65-F5344CB8AC3E}">
        <p14:creationId xmlns:p14="http://schemas.microsoft.com/office/powerpoint/2010/main" val="290068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Using “old” Renderers in .NET MAUI</a:t>
            </a:r>
          </a:p>
        </p:txBody>
      </p:sp>
      <p:sp>
        <p:nvSpPr>
          <p:cNvPr id="5" name="TextBox 7">
            <a:extLst>
              <a:ext uri="{FF2B5EF4-FFF2-40B4-BE49-F238E27FC236}">
                <a16:creationId xmlns:a16="http://schemas.microsoft.com/office/drawing/2014/main" id="{D1D048A4-8EF0-1746-8963-DEB6899E155B}"/>
              </a:ext>
            </a:extLst>
          </p:cNvPr>
          <p:cNvSpPr txBox="1"/>
          <p:nvPr/>
        </p:nvSpPr>
        <p:spPr>
          <a:xfrm>
            <a:off x="469987" y="1371911"/>
            <a:ext cx="7536589" cy="4678204"/>
          </a:xfrm>
          <a:prstGeom prst="rect">
            <a:avLst/>
          </a:prstGeom>
          <a:noFill/>
        </p:spPr>
        <p:txBody>
          <a:bodyPr wrap="square">
            <a:spAutoFit/>
          </a:bodyPr>
          <a:lstStyle/>
          <a:p>
            <a:r>
              <a:rPr lang="es-ES" sz="2000" dirty="0" err="1"/>
              <a:t>You</a:t>
            </a:r>
            <a:r>
              <a:rPr lang="es-ES" sz="2000" dirty="0"/>
              <a:t> can </a:t>
            </a:r>
            <a:r>
              <a:rPr lang="es-ES" sz="2000" dirty="0" err="1"/>
              <a:t>choose</a:t>
            </a:r>
            <a:r>
              <a:rPr lang="es-ES" sz="2000" dirty="0"/>
              <a:t> </a:t>
            </a:r>
            <a:r>
              <a:rPr lang="es-ES" sz="2000" dirty="0" err="1"/>
              <a:t>which</a:t>
            </a:r>
            <a:r>
              <a:rPr lang="es-ES" sz="2000" dirty="0"/>
              <a:t> </a:t>
            </a:r>
            <a:r>
              <a:rPr lang="es-ES" sz="2000" dirty="0" err="1"/>
              <a:t>is</a:t>
            </a:r>
            <a:r>
              <a:rPr lang="es-ES" sz="2000" dirty="0"/>
              <a:t> </a:t>
            </a:r>
            <a:r>
              <a:rPr lang="es-ES" sz="2000" dirty="0" err="1"/>
              <a:t>best</a:t>
            </a:r>
            <a:r>
              <a:rPr lang="es-ES" sz="2000" dirty="0"/>
              <a:t> </a:t>
            </a:r>
            <a:r>
              <a:rPr lang="es-ES" sz="2000" dirty="0" err="1"/>
              <a:t>for</a:t>
            </a:r>
            <a:r>
              <a:rPr lang="es-ES" sz="2000" dirty="0"/>
              <a:t> </a:t>
            </a:r>
            <a:r>
              <a:rPr lang="es-ES" sz="2000" dirty="0" err="1"/>
              <a:t>you</a:t>
            </a:r>
            <a:r>
              <a:rPr lang="es-ES" sz="2000" dirty="0"/>
              <a:t> in </a:t>
            </a:r>
            <a:r>
              <a:rPr lang="es-ES" sz="2000" dirty="0" err="1"/>
              <a:t>each</a:t>
            </a:r>
            <a:r>
              <a:rPr lang="es-ES" sz="2000" dirty="0"/>
              <a:t> case, </a:t>
            </a:r>
            <a:r>
              <a:rPr lang="es-ES" sz="2000" dirty="0" err="1"/>
              <a:t>but</a:t>
            </a:r>
            <a:r>
              <a:rPr lang="es-ES" sz="2000" dirty="0"/>
              <a:t> </a:t>
            </a:r>
            <a:r>
              <a:rPr lang="es-ES" sz="2000" dirty="0" err="1"/>
              <a:t>have</a:t>
            </a:r>
            <a:r>
              <a:rPr lang="es-ES" sz="2000" dirty="0"/>
              <a:t> in </a:t>
            </a:r>
            <a:r>
              <a:rPr lang="es-ES" sz="2000" dirty="0" err="1"/>
              <a:t>mind</a:t>
            </a:r>
            <a:r>
              <a:rPr lang="es-ES" sz="2000" dirty="0"/>
              <a:t>:</a:t>
            </a:r>
          </a:p>
          <a:p>
            <a:endParaRPr lang="es-ES" sz="2000" dirty="0"/>
          </a:p>
          <a:p>
            <a:r>
              <a:rPr lang="es-ES" sz="2000" dirty="0" err="1"/>
              <a:t>Using</a:t>
            </a:r>
            <a:r>
              <a:rPr lang="es-ES" sz="2000" dirty="0"/>
              <a:t> </a:t>
            </a:r>
            <a:r>
              <a:rPr lang="es-ES" sz="2000" b="1" dirty="0" err="1"/>
              <a:t>Handlers</a:t>
            </a:r>
            <a:endParaRPr lang="es-ES" sz="2000" b="1" dirty="0"/>
          </a:p>
          <a:p>
            <a:pPr marL="285750" indent="-285750">
              <a:buFont typeface="Arial" panose="020B0604020202020204" pitchFamily="34" charset="0"/>
              <a:buChar char="•"/>
            </a:pPr>
            <a:r>
              <a:rPr lang="es-ES" sz="2000" dirty="0" err="1"/>
              <a:t>Require</a:t>
            </a:r>
            <a:r>
              <a:rPr lang="es-ES" sz="2000" dirty="0"/>
              <a:t> </a:t>
            </a:r>
            <a:r>
              <a:rPr lang="es-ES" sz="2000" i="1" dirty="0"/>
              <a:t>"</a:t>
            </a:r>
            <a:r>
              <a:rPr lang="es-ES" sz="2000" i="1" dirty="0" err="1"/>
              <a:t>some</a:t>
            </a:r>
            <a:r>
              <a:rPr lang="es-ES" sz="2000" i="1" dirty="0"/>
              <a:t> time" </a:t>
            </a:r>
            <a:r>
              <a:rPr lang="es-ES" sz="2000" dirty="0" err="1"/>
              <a:t>for</a:t>
            </a:r>
            <a:r>
              <a:rPr lang="es-ES" sz="2000" dirty="0"/>
              <a:t> </a:t>
            </a:r>
            <a:r>
              <a:rPr lang="es-ES" sz="2000" dirty="0" err="1"/>
              <a:t>code</a:t>
            </a:r>
            <a:r>
              <a:rPr lang="es-ES" sz="2000" dirty="0"/>
              <a:t> conversión.</a:t>
            </a:r>
          </a:p>
          <a:p>
            <a:pPr marL="285750" indent="-285750">
              <a:buFont typeface="Arial" panose="020B0604020202020204" pitchFamily="34" charset="0"/>
              <a:buChar char="•"/>
            </a:pPr>
            <a:r>
              <a:rPr lang="es-ES" sz="2000" dirty="0" err="1"/>
              <a:t>Every</a:t>
            </a:r>
            <a:r>
              <a:rPr lang="es-ES" sz="2000" dirty="0"/>
              <a:t> </a:t>
            </a:r>
            <a:r>
              <a:rPr lang="es-ES" sz="2000" dirty="0" err="1"/>
              <a:t>Handler</a:t>
            </a:r>
            <a:r>
              <a:rPr lang="es-ES" sz="2000" dirty="0"/>
              <a:t> </a:t>
            </a:r>
            <a:r>
              <a:rPr lang="es-ES" sz="2000" dirty="0" err="1"/>
              <a:t>is</a:t>
            </a:r>
            <a:r>
              <a:rPr lang="es-ES" sz="2000" dirty="0"/>
              <a:t> </a:t>
            </a:r>
            <a:r>
              <a:rPr lang="es-ES" sz="2000" dirty="0" err="1"/>
              <a:t>equivalent</a:t>
            </a:r>
            <a:r>
              <a:rPr lang="es-ES" sz="2000" dirty="0"/>
              <a:t> to a </a:t>
            </a:r>
            <a:r>
              <a:rPr lang="es-ES" sz="2000" dirty="0" err="1"/>
              <a:t>Fast</a:t>
            </a:r>
            <a:r>
              <a:rPr lang="es-ES" sz="2000" dirty="0"/>
              <a:t> </a:t>
            </a:r>
            <a:r>
              <a:rPr lang="es-ES" sz="2000" dirty="0" err="1"/>
              <a:t>Renderer</a:t>
            </a:r>
            <a:r>
              <a:rPr lang="es-ES" sz="2000" dirty="0"/>
              <a:t> in </a:t>
            </a:r>
            <a:r>
              <a:rPr lang="es-ES" sz="2000" dirty="0" err="1"/>
              <a:t>addition</a:t>
            </a:r>
            <a:r>
              <a:rPr lang="es-ES" sz="2000" dirty="0"/>
              <a:t> to </a:t>
            </a:r>
            <a:r>
              <a:rPr lang="es-ES" sz="2000" dirty="0" err="1"/>
              <a:t>being</a:t>
            </a:r>
            <a:r>
              <a:rPr lang="es-ES" sz="2000" dirty="0"/>
              <a:t> </a:t>
            </a:r>
            <a:r>
              <a:rPr lang="es-ES" sz="2000" dirty="0" err="1"/>
              <a:t>managed</a:t>
            </a:r>
            <a:r>
              <a:rPr lang="es-ES" sz="2000" dirty="0"/>
              <a:t> </a:t>
            </a:r>
            <a:r>
              <a:rPr lang="es-ES" sz="2000" dirty="0" err="1"/>
              <a:t>differently</a:t>
            </a:r>
            <a:r>
              <a:rPr lang="es-ES" sz="2000" dirty="0"/>
              <a:t> </a:t>
            </a:r>
            <a:r>
              <a:rPr lang="es-ES" sz="2000" dirty="0" err="1"/>
              <a:t>by</a:t>
            </a:r>
            <a:r>
              <a:rPr lang="es-ES" sz="2000" dirty="0"/>
              <a:t> </a:t>
            </a:r>
            <a:r>
              <a:rPr lang="es-ES" sz="2000" dirty="0" err="1"/>
              <a:t>Layouts</a:t>
            </a:r>
            <a:r>
              <a:rPr lang="es-ES" sz="2000" dirty="0"/>
              <a:t> </a:t>
            </a:r>
            <a:r>
              <a:rPr lang="es-ES" sz="2000" dirty="0" err="1"/>
              <a:t>having</a:t>
            </a:r>
            <a:r>
              <a:rPr lang="es-ES" sz="2000" dirty="0"/>
              <a:t> a </a:t>
            </a:r>
            <a:r>
              <a:rPr lang="es-ES" sz="2000" dirty="0" err="1"/>
              <a:t>better</a:t>
            </a:r>
            <a:r>
              <a:rPr lang="es-ES" sz="2000" dirty="0"/>
              <a:t> performance.</a:t>
            </a:r>
          </a:p>
          <a:p>
            <a:pPr marL="285750" indent="-285750">
              <a:buFont typeface="Arial" panose="020B0604020202020204" pitchFamily="34" charset="0"/>
              <a:buChar char="•"/>
            </a:pPr>
            <a:r>
              <a:rPr lang="es-ES" sz="2000" dirty="0" err="1"/>
              <a:t>Allow</a:t>
            </a:r>
            <a:r>
              <a:rPr lang="es-ES" sz="2000" dirty="0"/>
              <a:t> more </a:t>
            </a:r>
            <a:r>
              <a:rPr lang="es-ES" sz="2000" dirty="0" err="1"/>
              <a:t>extensibility</a:t>
            </a:r>
            <a:r>
              <a:rPr lang="es-ES" sz="2000" dirty="0"/>
              <a:t> </a:t>
            </a:r>
            <a:r>
              <a:rPr lang="es-ES" sz="2000" dirty="0" err="1"/>
              <a:t>options</a:t>
            </a:r>
            <a:r>
              <a:rPr lang="es-ES" sz="2000" dirty="0"/>
              <a:t>.</a:t>
            </a:r>
          </a:p>
          <a:p>
            <a:pPr marL="285750" indent="-285750">
              <a:buFont typeface="Arial" panose="020B0604020202020204" pitchFamily="34" charset="0"/>
              <a:buChar char="•"/>
            </a:pPr>
            <a:endParaRPr lang="es-ES" sz="2000" dirty="0"/>
          </a:p>
          <a:p>
            <a:r>
              <a:rPr lang="es-ES" sz="2000" dirty="0" err="1"/>
              <a:t>Using</a:t>
            </a:r>
            <a:r>
              <a:rPr lang="es-ES" sz="2000" dirty="0"/>
              <a:t> </a:t>
            </a:r>
            <a:r>
              <a:rPr lang="es-ES" sz="2000" b="1" dirty="0" err="1"/>
              <a:t>Renderers</a:t>
            </a:r>
            <a:endParaRPr lang="es-ES" sz="2000" b="1" dirty="0"/>
          </a:p>
          <a:p>
            <a:pPr marL="285750" indent="-285750">
              <a:buFont typeface="Arial" panose="020B0604020202020204" pitchFamily="34" charset="0"/>
              <a:buChar char="•"/>
            </a:pPr>
            <a:r>
              <a:rPr lang="es-ES" sz="2000" dirty="0" err="1"/>
              <a:t>It</a:t>
            </a:r>
            <a:r>
              <a:rPr lang="es-ES" sz="2000" dirty="0"/>
              <a:t> </a:t>
            </a:r>
            <a:r>
              <a:rPr lang="es-ES" sz="2000" dirty="0" err="1"/>
              <a:t>does</a:t>
            </a:r>
            <a:r>
              <a:rPr lang="es-ES" sz="2000" dirty="0"/>
              <a:t> </a:t>
            </a:r>
            <a:r>
              <a:rPr lang="es-ES" sz="2000" dirty="0" err="1"/>
              <a:t>not</a:t>
            </a:r>
            <a:r>
              <a:rPr lang="es-ES" sz="2000" dirty="0"/>
              <a:t> </a:t>
            </a:r>
            <a:r>
              <a:rPr lang="es-ES" sz="2000" dirty="0" err="1"/>
              <a:t>require</a:t>
            </a:r>
            <a:r>
              <a:rPr lang="es-ES" sz="2000" dirty="0"/>
              <a:t> </a:t>
            </a:r>
            <a:r>
              <a:rPr lang="es-ES" sz="2000" dirty="0" err="1"/>
              <a:t>changes</a:t>
            </a:r>
            <a:r>
              <a:rPr lang="es-ES" sz="2000" dirty="0"/>
              <a:t>.</a:t>
            </a:r>
          </a:p>
          <a:p>
            <a:pPr marL="285750" indent="-285750">
              <a:buFont typeface="Arial" panose="020B0604020202020204" pitchFamily="34" charset="0"/>
              <a:buChar char="•"/>
            </a:pPr>
            <a:r>
              <a:rPr lang="es-ES" sz="2000" dirty="0" err="1"/>
              <a:t>You</a:t>
            </a:r>
            <a:r>
              <a:rPr lang="es-ES" sz="2000" dirty="0"/>
              <a:t> </a:t>
            </a:r>
            <a:r>
              <a:rPr lang="es-ES" sz="2000" dirty="0" err="1"/>
              <a:t>don't</a:t>
            </a:r>
            <a:r>
              <a:rPr lang="es-ES" sz="2000" dirty="0"/>
              <a:t> </a:t>
            </a:r>
            <a:r>
              <a:rPr lang="es-ES" sz="2000" dirty="0" err="1"/>
              <a:t>take</a:t>
            </a:r>
            <a:r>
              <a:rPr lang="es-ES" sz="2000" dirty="0"/>
              <a:t> </a:t>
            </a:r>
            <a:r>
              <a:rPr lang="es-ES" sz="2000" dirty="0" err="1"/>
              <a:t>advantage</a:t>
            </a:r>
            <a:r>
              <a:rPr lang="es-ES" sz="2000" dirty="0"/>
              <a:t> of </a:t>
            </a:r>
            <a:r>
              <a:rPr lang="es-ES" sz="2000" dirty="0" err="1"/>
              <a:t>any</a:t>
            </a:r>
            <a:r>
              <a:rPr lang="es-ES" sz="2000" dirty="0"/>
              <a:t> of </a:t>
            </a:r>
            <a:r>
              <a:rPr lang="es-ES" sz="2000" dirty="0" err="1"/>
              <a:t>the</a:t>
            </a:r>
            <a:r>
              <a:rPr lang="es-ES" sz="2000" dirty="0"/>
              <a:t> </a:t>
            </a:r>
            <a:r>
              <a:rPr lang="es-ES" sz="2000" dirty="0" err="1"/>
              <a:t>handlers</a:t>
            </a:r>
            <a:r>
              <a:rPr lang="es-ES" sz="2000" dirty="0"/>
              <a:t> </a:t>
            </a:r>
            <a:r>
              <a:rPr lang="es-ES" sz="2000" dirty="0" err="1"/>
              <a:t>improvements</a:t>
            </a:r>
            <a:r>
              <a:rPr lang="es-ES" sz="2000" dirty="0"/>
              <a:t> (performance, </a:t>
            </a:r>
            <a:r>
              <a:rPr lang="es-ES" sz="2000" dirty="0" err="1"/>
              <a:t>extensibility</a:t>
            </a:r>
            <a:r>
              <a:rPr lang="es-ES" sz="2000" dirty="0"/>
              <a:t>, etc.)</a:t>
            </a:r>
          </a:p>
          <a:p>
            <a:endParaRPr lang="en-US" sz="1800" b="1" dirty="0"/>
          </a:p>
        </p:txBody>
      </p:sp>
      <p:pic>
        <p:nvPicPr>
          <p:cNvPr id="9" name="Imagen 8" descr=".NET MAUI">
            <a:extLst>
              <a:ext uri="{FF2B5EF4-FFF2-40B4-BE49-F238E27FC236}">
                <a16:creationId xmlns:a16="http://schemas.microsoft.com/office/drawing/2014/main" id="{D10CEC4D-2FD4-7A41-A3D6-8D1D7F8332A7}"/>
              </a:ext>
            </a:extLst>
          </p:cNvPr>
          <p:cNvPicPr>
            <a:picLocks noChangeAspect="1"/>
          </p:cNvPicPr>
          <p:nvPr/>
        </p:nvPicPr>
        <p:blipFill>
          <a:blip r:embed="rId2"/>
          <a:stretch>
            <a:fillRect/>
          </a:stretch>
        </p:blipFill>
        <p:spPr>
          <a:xfrm>
            <a:off x="10475176" y="1622812"/>
            <a:ext cx="1485900" cy="2616200"/>
          </a:xfrm>
          <a:prstGeom prst="rect">
            <a:avLst/>
          </a:prstGeom>
        </p:spPr>
      </p:pic>
      <p:pic>
        <p:nvPicPr>
          <p:cNvPr id="11" name="Imagen 10" descr="Xamarin.Forms&#10;">
            <a:extLst>
              <a:ext uri="{FF2B5EF4-FFF2-40B4-BE49-F238E27FC236}">
                <a16:creationId xmlns:a16="http://schemas.microsoft.com/office/drawing/2014/main" id="{435C0F0C-B518-AE47-8738-6748898F63E1}"/>
              </a:ext>
            </a:extLst>
          </p:cNvPr>
          <p:cNvPicPr>
            <a:picLocks noChangeAspect="1"/>
          </p:cNvPicPr>
          <p:nvPr/>
        </p:nvPicPr>
        <p:blipFill>
          <a:blip r:embed="rId3"/>
          <a:stretch>
            <a:fillRect/>
          </a:stretch>
        </p:blipFill>
        <p:spPr>
          <a:xfrm>
            <a:off x="8854533" y="1622812"/>
            <a:ext cx="1485900" cy="2616200"/>
          </a:xfrm>
          <a:prstGeom prst="rect">
            <a:avLst/>
          </a:prstGeom>
        </p:spPr>
      </p:pic>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
        <p:nvSpPr>
          <p:cNvPr id="13" name="CuadroTexto 12">
            <a:extLst>
              <a:ext uri="{FF2B5EF4-FFF2-40B4-BE49-F238E27FC236}">
                <a16:creationId xmlns:a16="http://schemas.microsoft.com/office/drawing/2014/main" id="{A037CBCE-007B-0345-8023-69942736DDEF}"/>
              </a:ext>
            </a:extLst>
          </p:cNvPr>
          <p:cNvSpPr txBox="1"/>
          <p:nvPr/>
        </p:nvSpPr>
        <p:spPr>
          <a:xfrm>
            <a:off x="9134215" y="4288267"/>
            <a:ext cx="926536" cy="169277"/>
          </a:xfrm>
          <a:prstGeom prst="rect">
            <a:avLst/>
          </a:prstGeom>
          <a:noFill/>
        </p:spPr>
        <p:txBody>
          <a:bodyPr wrap="none" lIns="0" tIns="0" rIns="0" bIns="0" rtlCol="0">
            <a:spAutoFit/>
          </a:bodyPr>
          <a:lstStyle/>
          <a:p>
            <a:pPr algn="l"/>
            <a:r>
              <a:rPr lang="es-ES" sz="1100" dirty="0" err="1">
                <a:gradFill>
                  <a:gsLst>
                    <a:gs pos="2917">
                      <a:schemeClr val="tx1"/>
                    </a:gs>
                    <a:gs pos="30000">
                      <a:schemeClr val="tx1"/>
                    </a:gs>
                  </a:gsLst>
                  <a:lin ang="5400000" scaled="0"/>
                </a:gradFill>
              </a:rPr>
              <a:t>Xamarin.Forms</a:t>
            </a:r>
            <a:endParaRPr lang="es-ES" sz="1100" dirty="0">
              <a:gradFill>
                <a:gsLst>
                  <a:gs pos="2917">
                    <a:schemeClr val="tx1"/>
                  </a:gs>
                  <a:gs pos="30000">
                    <a:schemeClr val="tx1"/>
                  </a:gs>
                </a:gsLst>
                <a:lin ang="5400000" scaled="0"/>
              </a:gradFill>
            </a:endParaRPr>
          </a:p>
        </p:txBody>
      </p:sp>
      <p:sp>
        <p:nvSpPr>
          <p:cNvPr id="15" name="CuadroTexto 14">
            <a:extLst>
              <a:ext uri="{FF2B5EF4-FFF2-40B4-BE49-F238E27FC236}">
                <a16:creationId xmlns:a16="http://schemas.microsoft.com/office/drawing/2014/main" id="{D8CC566D-8D60-6240-BCAA-594411F9B98C}"/>
              </a:ext>
            </a:extLst>
          </p:cNvPr>
          <p:cNvSpPr txBox="1"/>
          <p:nvPr/>
        </p:nvSpPr>
        <p:spPr>
          <a:xfrm>
            <a:off x="10935124" y="4288266"/>
            <a:ext cx="671659" cy="169277"/>
          </a:xfrm>
          <a:prstGeom prst="rect">
            <a:avLst/>
          </a:prstGeom>
          <a:noFill/>
        </p:spPr>
        <p:txBody>
          <a:bodyPr wrap="none" lIns="0" tIns="0" rIns="0" bIns="0" rtlCol="0">
            <a:spAutoFit/>
          </a:bodyPr>
          <a:lstStyle/>
          <a:p>
            <a:pPr algn="l"/>
            <a:r>
              <a:rPr lang="es-ES" sz="1100" dirty="0">
                <a:gradFill>
                  <a:gsLst>
                    <a:gs pos="2917">
                      <a:schemeClr val="tx1"/>
                    </a:gs>
                    <a:gs pos="30000">
                      <a:schemeClr val="tx1"/>
                    </a:gs>
                  </a:gsLst>
                  <a:lin ang="5400000" scaled="0"/>
                </a:gradFill>
              </a:rPr>
              <a:t>.NET MAUI</a:t>
            </a:r>
          </a:p>
        </p:txBody>
      </p:sp>
    </p:spTree>
    <p:extLst>
      <p:ext uri="{BB962C8B-B14F-4D97-AF65-F5344CB8AC3E}">
        <p14:creationId xmlns:p14="http://schemas.microsoft.com/office/powerpoint/2010/main" val="1093341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896044" y="2447747"/>
            <a:ext cx="6471195" cy="2215991"/>
          </a:xfrm>
        </p:spPr>
        <p:txBody>
          <a:bodyPr/>
          <a:lstStyle/>
          <a:p>
            <a:r>
              <a:rPr lang="en-US" sz="4800" dirty="0">
                <a:solidFill>
                  <a:schemeClr val="tx1"/>
                </a:solidFill>
                <a:cs typeface="Segoe UI Semibold"/>
              </a:rPr>
              <a:t>Mixing renderers and handlers in the same .NET MAUI App</a:t>
            </a:r>
            <a:endParaRPr lang="en-US" sz="4800" dirty="0">
              <a:solidFill>
                <a:schemeClr val="tx1"/>
              </a:solidFill>
              <a:cs typeface="Segoe UI"/>
            </a:endParaRPr>
          </a:p>
        </p:txBody>
      </p:sp>
      <p:pic>
        <p:nvPicPr>
          <p:cNvPr id="5" name="Graphic 5">
            <a:extLst>
              <a:ext uri="{FF2B5EF4-FFF2-40B4-BE49-F238E27FC236}">
                <a16:creationId xmlns:a16="http://schemas.microsoft.com/office/drawing/2014/main" id="{552FBB34-8968-BF49-8CEC-0DF422ADD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968341" y="2680717"/>
            <a:ext cx="3591869" cy="3605172"/>
          </a:xfrm>
          <a:prstGeom prst="rect">
            <a:avLst/>
          </a:prstGeom>
        </p:spPr>
      </p:pic>
    </p:spTree>
    <p:extLst>
      <p:ext uri="{BB962C8B-B14F-4D97-AF65-F5344CB8AC3E}">
        <p14:creationId xmlns:p14="http://schemas.microsoft.com/office/powerpoint/2010/main" val="29540142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831850" y="4382438"/>
            <a:ext cx="10515600" cy="923010"/>
          </a:xfrm>
        </p:spPr>
        <p:txBody>
          <a:bodyPr/>
          <a:lstStyle/>
          <a:p>
            <a:r>
              <a:rPr lang="en-US" dirty="0"/>
              <a:t>Questions?</a:t>
            </a:r>
          </a:p>
        </p:txBody>
      </p:sp>
      <p:pic>
        <p:nvPicPr>
          <p:cNvPr id="3" name="Graphic 5">
            <a:extLst>
              <a:ext uri="{FF2B5EF4-FFF2-40B4-BE49-F238E27FC236}">
                <a16:creationId xmlns:a16="http://schemas.microsoft.com/office/drawing/2014/main" id="{C17E0E29-B16D-D24A-921C-0F43EB771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4927" y="3991655"/>
            <a:ext cx="2369939" cy="2866345"/>
          </a:xfrm>
          <a:prstGeom prst="rect">
            <a:avLst/>
          </a:prstGeom>
        </p:spPr>
      </p:pic>
    </p:spTree>
    <p:extLst>
      <p:ext uri="{BB962C8B-B14F-4D97-AF65-F5344CB8AC3E}">
        <p14:creationId xmlns:p14="http://schemas.microsoft.com/office/powerpoint/2010/main" val="40219497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831850" y="4382438"/>
            <a:ext cx="10515600" cy="923010"/>
          </a:xfrm>
        </p:spPr>
        <p:txBody>
          <a:bodyPr/>
          <a:lstStyle/>
          <a:p>
            <a:r>
              <a:rPr lang="en-US" dirty="0"/>
              <a:t>Thanks for joining!</a:t>
            </a:r>
          </a:p>
        </p:txBody>
      </p:sp>
      <p:pic>
        <p:nvPicPr>
          <p:cNvPr id="4" name="Graphic 3">
            <a:extLst>
              <a:ext uri="{FF2B5EF4-FFF2-40B4-BE49-F238E27FC236}">
                <a16:creationId xmlns:a16="http://schemas.microsoft.com/office/drawing/2014/main" id="{05D910EE-5034-9441-BC75-0DA291E2B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8651" y="3575030"/>
            <a:ext cx="2438054" cy="2514243"/>
          </a:xfrm>
          <a:prstGeom prst="rect">
            <a:avLst/>
          </a:prstGeom>
        </p:spPr>
      </p:pic>
    </p:spTree>
    <p:extLst>
      <p:ext uri="{BB962C8B-B14F-4D97-AF65-F5344CB8AC3E}">
        <p14:creationId xmlns:p14="http://schemas.microsoft.com/office/powerpoint/2010/main" val="3990057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511" y="582666"/>
            <a:ext cx="7719491" cy="553920"/>
          </a:xfrm>
        </p:spPr>
        <p:txBody>
          <a:bodyPr/>
          <a:lstStyle/>
          <a:p>
            <a:r>
              <a:rPr lang="en-US">
                <a:cs typeface="Segoe UI"/>
              </a:rPr>
              <a:t>– .NET 5 to 6 "wave"</a:t>
            </a:r>
            <a:endParaRPr lang="en-US"/>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6563" y="1809979"/>
            <a:ext cx="2999950" cy="6952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6562" y="4005183"/>
            <a:ext cx="2999950" cy="6952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6562" y="2907581"/>
            <a:ext cx="2999950" cy="69522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6561" y="2907581"/>
            <a:ext cx="2999950" cy="69522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3172" y="1824235"/>
            <a:ext cx="7618919" cy="2917308"/>
          </a:xfrm>
          <a:prstGeom prst="rect">
            <a:avLst/>
          </a:prstGeom>
          <a:noFill/>
        </p:spPr>
        <p:txBody>
          <a:bodyPr wrap="square">
            <a:spAutoFit/>
          </a:bodyPr>
          <a:lstStyle/>
          <a:p>
            <a:pPr defTabSz="914192">
              <a:defRPr/>
            </a:pPr>
            <a:r>
              <a:rPr lang="en-US" sz="2000">
                <a:latin typeface="Segoe UI"/>
              </a:rPr>
              <a:t>Single SDK, one BCL, unified toolchain</a:t>
            </a:r>
          </a:p>
          <a:p>
            <a:pPr defTabSz="914192">
              <a:defRPr/>
            </a:pPr>
            <a:endParaRPr lang="en-US" sz="2000">
              <a:latin typeface="Segoe UI"/>
            </a:endParaRPr>
          </a:p>
          <a:p>
            <a:pPr defTabSz="914192">
              <a:defRPr/>
            </a:pPr>
            <a:r>
              <a:rPr lang="en-US" sz="2000">
                <a:latin typeface="Segoe UI"/>
              </a:rPr>
              <a:t>Cross-platform native UI </a:t>
            </a:r>
          </a:p>
          <a:p>
            <a:pPr defTabSz="914192">
              <a:defRPr/>
            </a:pPr>
            <a:endParaRPr lang="en-US" sz="2000">
              <a:latin typeface="Segoe UI"/>
            </a:endParaRPr>
          </a:p>
          <a:p>
            <a:pPr defTabSz="914192">
              <a:defRPr/>
            </a:pPr>
            <a:r>
              <a:rPr lang="en-US" sz="2000">
                <a:latin typeface="Segoe UI"/>
              </a:rPr>
              <a:t>Cross-platform web UI</a:t>
            </a:r>
          </a:p>
          <a:p>
            <a:pPr defTabSz="914192">
              <a:defRPr/>
            </a:pPr>
            <a:endParaRPr lang="en-US" sz="2000">
              <a:latin typeface="Segoe UI"/>
            </a:endParaRPr>
          </a:p>
          <a:p>
            <a:pPr defTabSz="914192">
              <a:defRPr/>
            </a:pPr>
            <a:r>
              <a:rPr lang="en-US" sz="2000">
                <a:latin typeface="Segoe UI"/>
              </a:rPr>
              <a:t>Cloud native investments</a:t>
            </a:r>
          </a:p>
          <a:p>
            <a:pPr defTabSz="914192">
              <a:defRPr/>
            </a:pPr>
            <a:endParaRPr lang="en-US" sz="2000">
              <a:latin typeface="Segoe UI"/>
            </a:endParaRPr>
          </a:p>
          <a:p>
            <a:pPr defTabSz="914192">
              <a:defRPr/>
            </a:pPr>
            <a:r>
              <a:rPr lang="en-US" sz="2000">
                <a:latin typeface="Segoe UI"/>
              </a:rPr>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defTabSz="914192">
              <a:defRPr/>
            </a:pPr>
            <a:r>
              <a:rPr lang="en-US" sz="2000" b="1">
                <a:latin typeface="Segoe UI"/>
              </a:rPr>
              <a:t>.NET has the best of breed solutions for all modern workloads</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586001" y="582588"/>
            <a:ext cx="34308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defRPr/>
            </a:pPr>
            <a:r>
              <a:rPr lang="en-US">
                <a:latin typeface="Segoe UI Semibold"/>
                <a:cs typeface="Segoe UI"/>
              </a:rPr>
              <a:t>One .NET vision</a:t>
            </a:r>
            <a:endParaRPr lang="en-US">
              <a:latin typeface="Segoe UI Semibold"/>
            </a:endParaRPr>
          </a:p>
        </p:txBody>
      </p:sp>
    </p:spTree>
    <p:extLst>
      <p:ext uri="{BB962C8B-B14F-4D97-AF65-F5344CB8AC3E}">
        <p14:creationId xmlns:p14="http://schemas.microsoft.com/office/powerpoint/2010/main" val="423169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5229011" y="1927658"/>
            <a:ext cx="6131014" cy="2917308"/>
          </a:xfrm>
          <a:prstGeom prst="rect">
            <a:avLst/>
          </a:prstGeom>
          <a:noFill/>
        </p:spPr>
        <p:txBody>
          <a:bodyPr wrap="square">
            <a:spAutoFit/>
          </a:bodyPr>
          <a:lstStyle/>
          <a:p>
            <a:r>
              <a:rPr lang="en-US" sz="2000" dirty="0"/>
              <a:t>Cross-platform, native UI </a:t>
            </a:r>
          </a:p>
          <a:p>
            <a:endParaRPr lang="en-US" sz="2000" dirty="0"/>
          </a:p>
          <a:p>
            <a:r>
              <a:rPr lang="en-US" sz="2000" dirty="0"/>
              <a:t>Single project, single codebase</a:t>
            </a:r>
          </a:p>
          <a:p>
            <a:endParaRPr lang="en-US" sz="2000" dirty="0"/>
          </a:p>
          <a:p>
            <a:r>
              <a:rPr lang="en-US" sz="2000" dirty="0"/>
              <a:t>Deploy to multiple devices, mobile &amp; desktop</a:t>
            </a:r>
          </a:p>
          <a:p>
            <a:endParaRPr lang="en-US" sz="2000" dirty="0"/>
          </a:p>
          <a:p>
            <a:r>
              <a:rPr lang="en-US" sz="2000" dirty="0"/>
              <a:t>Evolution of </a:t>
            </a:r>
            <a:r>
              <a:rPr lang="en-US" sz="2000" dirty="0" err="1"/>
              <a:t>Xamarin.Forms</a:t>
            </a:r>
            <a:endParaRPr lang="en-US" sz="2000" dirty="0"/>
          </a:p>
          <a:p>
            <a:endParaRPr lang="en-US" sz="2000" dirty="0"/>
          </a:p>
          <a:p>
            <a:r>
              <a:rPr lang="en-US" sz="2000" dirty="0"/>
              <a:t>Targeting .NET 6, available end of next year</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a:r>
              <a:rPr lang="en-US" sz="2000" b="1"/>
              <a:t>Build beautiful, native UI for any device</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err="1"/>
              <a:t>Xamarin.Forms</a:t>
            </a:r>
            <a:r>
              <a:rPr lang="en-US"/>
              <a:t> Evolution</a:t>
            </a:r>
          </a:p>
        </p:txBody>
      </p:sp>
      <p:grpSp>
        <p:nvGrpSpPr>
          <p:cNvPr id="43" name="Group 42">
            <a:extLst>
              <a:ext uri="{FF2B5EF4-FFF2-40B4-BE49-F238E27FC236}">
                <a16:creationId xmlns:a16="http://schemas.microsoft.com/office/drawing/2014/main" id="{63C05B96-40C9-492C-BFA2-160A56012513}"/>
              </a:ext>
            </a:extLst>
          </p:cNvPr>
          <p:cNvGrpSpPr/>
          <p:nvPr/>
        </p:nvGrpSpPr>
        <p:grpSpPr>
          <a:xfrm>
            <a:off x="4596025" y="1927658"/>
            <a:ext cx="2999951" cy="2658213"/>
            <a:chOff x="896455" y="1936327"/>
            <a:chExt cx="3000376" cy="2658590"/>
          </a:xfrm>
        </p:grpSpPr>
        <p:sp>
          <p:nvSpPr>
            <p:cNvPr id="5" name="Rectangle 4">
              <a:extLst>
                <a:ext uri="{FF2B5EF4-FFF2-40B4-BE49-F238E27FC236}">
                  <a16:creationId xmlns:a16="http://schemas.microsoft.com/office/drawing/2014/main" id="{9800192F-208F-4F24-87F9-75A65AE119DC}"/>
                </a:ext>
              </a:extLst>
            </p:cNvPr>
            <p:cNvSpPr/>
            <p:nvPr/>
          </p:nvSpPr>
          <p:spPr bwMode="auto">
            <a:xfrm>
              <a:off x="896457" y="3193256"/>
              <a:ext cx="3000374"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a:solidFill>
                    <a:schemeClr val="tx1"/>
                  </a:solidFill>
                  <a:ea typeface="Segoe UI" pitchFamily="34" charset="0"/>
                  <a:cs typeface="Segoe UI" pitchFamily="34" charset="0"/>
                </a:rPr>
                <a:t>.NET MAUI</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96455" y="3899592"/>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a:solidFill>
                    <a:schemeClr val="tx1"/>
                  </a:solidFill>
                  <a:ea typeface="Segoe UI" pitchFamily="34" charset="0"/>
                  <a:cs typeface="Segoe UI" pitchFamily="34" charset="0"/>
                </a:rPr>
                <a:t>.NET Platform</a:t>
              </a:r>
            </a:p>
          </p:txBody>
        </p:sp>
        <p:grpSp>
          <p:nvGrpSpPr>
            <p:cNvPr id="26" name="monitor 1" descr="monitor, desktop">
              <a:extLst>
                <a:ext uri="{FF2B5EF4-FFF2-40B4-BE49-F238E27FC236}">
                  <a16:creationId xmlns:a16="http://schemas.microsoft.com/office/drawing/2014/main" id="{C4137CD4-FFF9-4BFC-ADB4-F83AFAB3DF50}"/>
                </a:ext>
              </a:extLst>
            </p:cNvPr>
            <p:cNvGrpSpPr/>
            <p:nvPr/>
          </p:nvGrpSpPr>
          <p:grpSpPr>
            <a:xfrm>
              <a:off x="1339705" y="1968774"/>
              <a:ext cx="719172" cy="662877"/>
              <a:chOff x="4233864" y="1827214"/>
              <a:chExt cx="403225" cy="328613"/>
            </a:xfrm>
          </p:grpSpPr>
          <p:sp>
            <p:nvSpPr>
              <p:cNvPr id="23" name="Freeform 53">
                <a:extLst>
                  <a:ext uri="{FF2B5EF4-FFF2-40B4-BE49-F238E27FC236}">
                    <a16:creationId xmlns:a16="http://schemas.microsoft.com/office/drawing/2014/main" id="{DA8EF698-9DE6-4BAB-8657-527421111A9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4" name="Freeform 54">
                <a:extLst>
                  <a:ext uri="{FF2B5EF4-FFF2-40B4-BE49-F238E27FC236}">
                    <a16:creationId xmlns:a16="http://schemas.microsoft.com/office/drawing/2014/main" id="{D5D20E13-5FD5-48D6-85DD-C2D062DAD639}"/>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5" name="Freeform 173">
                <a:extLst>
                  <a:ext uri="{FF2B5EF4-FFF2-40B4-BE49-F238E27FC236}">
                    <a16:creationId xmlns:a16="http://schemas.microsoft.com/office/drawing/2014/main" id="{AB788E63-5561-4FA0-98B1-9584DB0552A3}"/>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32" name="phone" descr="phone">
              <a:extLst>
                <a:ext uri="{FF2B5EF4-FFF2-40B4-BE49-F238E27FC236}">
                  <a16:creationId xmlns:a16="http://schemas.microsoft.com/office/drawing/2014/main" id="{5B489B9D-3DE3-4CA8-A2DB-4587B0CCBD1F}"/>
                </a:ext>
              </a:extLst>
            </p:cNvPr>
            <p:cNvGrpSpPr/>
            <p:nvPr/>
          </p:nvGrpSpPr>
          <p:grpSpPr>
            <a:xfrm>
              <a:off x="2987129" y="1936327"/>
              <a:ext cx="409875" cy="695324"/>
              <a:chOff x="7648576" y="1841501"/>
              <a:chExt cx="177800" cy="301625"/>
            </a:xfrm>
          </p:grpSpPr>
          <p:sp>
            <p:nvSpPr>
              <p:cNvPr id="28" name="Freeform 48">
                <a:extLst>
                  <a:ext uri="{FF2B5EF4-FFF2-40B4-BE49-F238E27FC236}">
                    <a16:creationId xmlns:a16="http://schemas.microsoft.com/office/drawing/2014/main" id="{42FF6D46-C018-49D8-87C3-2FDFDC27E00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9" name="Rectangle 28">
                <a:extLst>
                  <a:ext uri="{FF2B5EF4-FFF2-40B4-BE49-F238E27FC236}">
                    <a16:creationId xmlns:a16="http://schemas.microsoft.com/office/drawing/2014/main" id="{C6830F7E-734D-45FE-958C-0891F5C7625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0" name="Freeform 50">
                <a:extLst>
                  <a:ext uri="{FF2B5EF4-FFF2-40B4-BE49-F238E27FC236}">
                    <a16:creationId xmlns:a16="http://schemas.microsoft.com/office/drawing/2014/main" id="{0DBAF93A-A7E4-4B30-9551-35995F8A7260}"/>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1" name="Freeform 175">
                <a:extLst>
                  <a:ext uri="{FF2B5EF4-FFF2-40B4-BE49-F238E27FC236}">
                    <a16:creationId xmlns:a16="http://schemas.microsoft.com/office/drawing/2014/main" id="{1A1AADD2-6308-4EC2-A486-8195C72467B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41" name="Group 40">
              <a:extLst>
                <a:ext uri="{FF2B5EF4-FFF2-40B4-BE49-F238E27FC236}">
                  <a16:creationId xmlns:a16="http://schemas.microsoft.com/office/drawing/2014/main" id="{3CA7F954-5F13-4768-8EFA-8388611F38EB}"/>
                </a:ext>
              </a:extLst>
            </p:cNvPr>
            <p:cNvGrpSpPr/>
            <p:nvPr/>
          </p:nvGrpSpPr>
          <p:grpSpPr>
            <a:xfrm>
              <a:off x="1630084" y="2676724"/>
              <a:ext cx="138416" cy="549020"/>
              <a:chOff x="1630084" y="2676724"/>
              <a:chExt cx="138416" cy="549020"/>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30083" y="2676725"/>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42" name="Group 41">
              <a:extLst>
                <a:ext uri="{FF2B5EF4-FFF2-40B4-BE49-F238E27FC236}">
                  <a16:creationId xmlns:a16="http://schemas.microsoft.com/office/drawing/2014/main" id="{F79BCACF-B842-45DA-84BF-73FB617EF8ED}"/>
                </a:ext>
              </a:extLst>
            </p:cNvPr>
            <p:cNvGrpSpPr/>
            <p:nvPr/>
          </p:nvGrpSpPr>
          <p:grpSpPr>
            <a:xfrm>
              <a:off x="3100559" y="2679796"/>
              <a:ext cx="138416" cy="549020"/>
              <a:chOff x="3100559" y="2679796"/>
              <a:chExt cx="138416" cy="549020"/>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flipV="1">
                <a:off x="3166104" y="2745809"/>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A77D1215-CF02-4203-90E3-2430EE1334F5}"/>
                  </a:ext>
                  <a:ext uri="{C183D7F6-B498-43B3-948B-1728B52AA6E4}">
                    <adec:decorative xmlns:adec="http://schemas.microsoft.com/office/drawing/2017/decorative" val="1"/>
                  </a:ext>
                </a:extLst>
              </p:cNvPr>
              <p:cNvSpPr/>
              <p:nvPr/>
            </p:nvSpPr>
            <p:spPr bwMode="auto">
              <a:xfrm rot="16200000">
                <a:off x="3100558" y="2679797"/>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pic>
        <p:nvPicPr>
          <p:cNvPr id="33" name="Graphic 32">
            <a:extLst>
              <a:ext uri="{FF2B5EF4-FFF2-40B4-BE49-F238E27FC236}">
                <a16:creationId xmlns:a16="http://schemas.microsoft.com/office/drawing/2014/main" id="{FF20B8C5-638C-4709-B698-C3A3E232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230672" y="316702"/>
            <a:ext cx="2297672" cy="2306182"/>
          </a:xfrm>
          <a:prstGeom prst="rect">
            <a:avLst/>
          </a:prstGeom>
        </p:spPr>
      </p:pic>
    </p:spTree>
    <p:extLst>
      <p:ext uri="{BB962C8B-B14F-4D97-AF65-F5344CB8AC3E}">
        <p14:creationId xmlns:p14="http://schemas.microsoft.com/office/powerpoint/2010/main" val="269064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43"/>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fade">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8" end="8"/>
                                            </p:txEl>
                                          </p:spTgt>
                                        </p:tgtEl>
                                        <p:attrNameLst>
                                          <p:attrName>style.visibility</p:attrName>
                                        </p:attrNameLst>
                                      </p:cBhvr>
                                      <p:to>
                                        <p:strVal val="visible"/>
                                      </p:to>
                                    </p:set>
                                    <p:animEffect transition="in" filter="fade">
                                      <p:cBhvr>
                                        <p:cTn id="30" dur="500"/>
                                        <p:tgtEl>
                                          <p:spTgt spid="11">
                                            <p:txEl>
                                              <p:pRg st="8" end="8"/>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a:latin typeface="Segoe UI Semibold"/>
                <a:cs typeface="Segoe UI Semibold"/>
              </a:rPr>
              <a:t>.NET MAUI </a:t>
            </a:r>
            <a:r>
              <a:rPr lang="en-US" b="1">
                <a:latin typeface="Segoe UI Semibold"/>
                <a:cs typeface="Segoe UI Semibold"/>
              </a:rPr>
              <a:t>Summary</a:t>
            </a:r>
            <a:endParaRPr lang="en-US" b="1"/>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930191" y="1498671"/>
            <a:ext cx="4992903" cy="2592671"/>
          </a:xfrm>
        </p:spPr>
        <p:txBody>
          <a:bodyPr vert="horz" wrap="square" lIns="146284" tIns="91427" rIns="146284" bIns="91427" rtlCol="0" anchor="t">
            <a:spAutoFit/>
          </a:bodyPr>
          <a:lstStyle/>
          <a:p>
            <a:pPr marL="0" indent="0">
              <a:buNone/>
            </a:pPr>
            <a:r>
              <a:rPr lang="en-US" sz="1765">
                <a:cs typeface="Segoe UI"/>
              </a:rPr>
              <a:t>SDK-style projects</a:t>
            </a:r>
          </a:p>
          <a:p>
            <a:pPr marL="0" indent="0">
              <a:buNone/>
            </a:pPr>
            <a:r>
              <a:rPr lang="en-US" sz="1765">
                <a:cs typeface="Segoe UI"/>
              </a:rPr>
              <a:t>Single-headed project</a:t>
            </a:r>
          </a:p>
          <a:p>
            <a:pPr marL="0" indent="0">
              <a:buNone/>
            </a:pPr>
            <a:r>
              <a:rPr lang="en-US" sz="1765">
                <a:cs typeface="Segoe UI"/>
              </a:rPr>
              <a:t>CLI support</a:t>
            </a:r>
            <a:endParaRPr lang="en-US" sz="1765"/>
          </a:p>
          <a:p>
            <a:pPr marL="0" indent="0">
              <a:buNone/>
            </a:pPr>
            <a:r>
              <a:rPr lang="en-US" sz="1765">
                <a:cs typeface="Segoe UI"/>
              </a:rPr>
              <a:t>.NET 6 BCL</a:t>
            </a:r>
          </a:p>
          <a:p>
            <a:pPr marL="0" indent="0">
              <a:buNone/>
            </a:pPr>
            <a:r>
              <a:rPr lang="en-US" sz="1765">
                <a:cs typeface="Segoe UI"/>
              </a:rPr>
              <a:t>Multi-paradigm</a:t>
            </a:r>
          </a:p>
          <a:p>
            <a:pPr marL="347928" indent="-236175"/>
            <a:r>
              <a:rPr lang="en-US" sz="1372">
                <a:latin typeface="Segoe UI"/>
                <a:cs typeface="Segoe UI"/>
              </a:rPr>
              <a:t>XAML markup &amp; C# UI supported</a:t>
            </a:r>
          </a:p>
          <a:p>
            <a:pPr marL="347928" indent="-236175"/>
            <a:r>
              <a:rPr lang="en-US" sz="1372" err="1">
                <a:latin typeface="Segoe UI"/>
                <a:cs typeface="Segoe UI"/>
              </a:rPr>
              <a:t>Blazor</a:t>
            </a:r>
            <a:r>
              <a:rPr lang="en-US" sz="1372">
                <a:latin typeface="Segoe UI"/>
                <a:cs typeface="Segoe UI"/>
              </a:rPr>
              <a:t> &amp; C# MVU ready</a:t>
            </a:r>
            <a:endParaRPr lang="en-US" sz="2549">
              <a:latin typeface="Segoe UI"/>
              <a:cs typeface="Segoe UI"/>
            </a:endParaRPr>
          </a:p>
          <a:p>
            <a:pPr marL="335851" indent="-335851"/>
            <a:endParaRPr lang="en-US" sz="1765">
              <a:latin typeface="Segoe UI"/>
              <a:cs typeface="Segoe UI"/>
            </a:endParaRPr>
          </a:p>
        </p:txBody>
      </p:sp>
      <p:sp>
        <p:nvSpPr>
          <p:cNvPr id="5" name="TextBox 4">
            <a:extLst>
              <a:ext uri="{FF2B5EF4-FFF2-40B4-BE49-F238E27FC236}">
                <a16:creationId xmlns:a16="http://schemas.microsoft.com/office/drawing/2014/main" id="{2B2A9897-6730-462A-A0FB-FAC52EB902D1}"/>
              </a:ext>
            </a:extLst>
          </p:cNvPr>
          <p:cNvSpPr txBox="1"/>
          <p:nvPr/>
        </p:nvSpPr>
        <p:spPr>
          <a:xfrm>
            <a:off x="1487225" y="3202811"/>
            <a:ext cx="3566691" cy="664370"/>
          </a:xfrm>
          <a:prstGeom prst="rect">
            <a:avLst/>
          </a:prstGeom>
          <a:solidFill>
            <a:schemeClr val="accent1"/>
          </a:solid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388326" y="1944457"/>
            <a:ext cx="1172605" cy="1946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2088240" y="1685601"/>
            <a:ext cx="2427160" cy="1408740"/>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75"/>
            </a:xfrm>
            <a:prstGeom prst="rect">
              <a:avLst/>
            </a:prstGeom>
            <a:noFill/>
            <a:ln>
              <a:noFill/>
            </a:ln>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487225" y="3929942"/>
            <a:ext cx="1754813" cy="664370"/>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480604" y="4645798"/>
            <a:ext cx="1761435" cy="664370"/>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3297687" y="3927579"/>
            <a:ext cx="1754813" cy="664370"/>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3299102" y="4637532"/>
            <a:ext cx="1754813" cy="664370"/>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469850" y="3263522"/>
            <a:ext cx="3531666" cy="565361"/>
          </a:xfrm>
          <a:prstGeom prst="rect">
            <a:avLst/>
          </a:prstGeom>
          <a:solidFill>
            <a:schemeClr val="accent1">
              <a:alpha val="10196"/>
            </a:schemeClr>
          </a:solid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300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6930191" y="3897492"/>
            <a:ext cx="4992903" cy="2652761"/>
          </a:xfrm>
          <a:prstGeom prst="rect">
            <a:avLst/>
          </a:prstGeom>
          <a:solidFill>
            <a:schemeClr val="accent6"/>
          </a:solidFill>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a:latin typeface="Segoe UI Light" panose="020B0502040204020203" pitchFamily="34" charset="0"/>
                <a:cs typeface="Segoe UI Light" panose="020B0502040204020203" pitchFamily="34" charset="0"/>
              </a:rPr>
              <a:t>File | New</a:t>
            </a:r>
          </a:p>
          <a:p>
            <a:pPr marL="457112" indent="-457112"/>
            <a:r>
              <a:rPr lang="en-US" sz="1372">
                <a:latin typeface="Segoe UI"/>
                <a:cs typeface="Segoe UI"/>
              </a:rPr>
              <a:t>Multi-platform App UI (.NET)</a:t>
            </a:r>
          </a:p>
          <a:p>
            <a:pPr marL="457112" indent="-457112"/>
            <a:endParaRPr lang="en-US" sz="1372">
              <a:latin typeface="Segoe UI"/>
              <a:cs typeface="Segoe UI"/>
            </a:endParaRPr>
          </a:p>
          <a:p>
            <a:pPr marL="0" indent="0">
              <a:buNone/>
            </a:pPr>
            <a:r>
              <a:rPr lang="en-US" sz="1765">
                <a:latin typeface="Segoe UI Light"/>
                <a:cs typeface="Segoe UI"/>
              </a:rPr>
              <a:t>CLI</a:t>
            </a:r>
          </a:p>
          <a:p>
            <a:pPr marL="335851" indent="-335851"/>
            <a:r>
              <a:rPr lang="en-US" sz="1372">
                <a:latin typeface="Segoe UI"/>
                <a:cs typeface="Segoe UI"/>
              </a:rPr>
              <a:t>dotnet install </a:t>
            </a:r>
            <a:r>
              <a:rPr lang="en-US" sz="1372" err="1">
                <a:latin typeface="Segoe UI"/>
                <a:cs typeface="Segoe UI"/>
              </a:rPr>
              <a:t>maui</a:t>
            </a:r>
            <a:endParaRPr lang="en-US" sz="1372"/>
          </a:p>
          <a:p>
            <a:pPr marL="335851" indent="-335851"/>
            <a:r>
              <a:rPr lang="en-US" sz="1372">
                <a:latin typeface="Segoe UI"/>
                <a:cs typeface="Segoe UI"/>
              </a:rPr>
              <a:t>dotnet new </a:t>
            </a:r>
            <a:r>
              <a:rPr lang="en-US" sz="1372" err="1">
                <a:latin typeface="Segoe UI"/>
                <a:cs typeface="Segoe UI"/>
              </a:rPr>
              <a:t>maui</a:t>
            </a:r>
            <a:endParaRPr lang="en-US" sz="1372">
              <a:latin typeface="Segoe UI"/>
              <a:cs typeface="Segoe UI"/>
            </a:endParaRPr>
          </a:p>
          <a:p>
            <a:pPr marL="335851" indent="-335851"/>
            <a:endParaRPr lang="en-US" sz="1372">
              <a:latin typeface="Segoe UI"/>
              <a:cs typeface="Segoe UI"/>
            </a:endParaRPr>
          </a:p>
          <a:p>
            <a:pPr marL="0" indent="0">
              <a:buNone/>
            </a:pPr>
            <a:r>
              <a:rPr lang="en-US" sz="1765">
                <a:latin typeface="Segoe UI Light" panose="020B0502040204020203" pitchFamily="34" charset="0"/>
                <a:cs typeface="Segoe UI Light" panose="020B0502040204020203" pitchFamily="34" charset="0"/>
              </a:rPr>
              <a:t>Namespaces </a:t>
            </a:r>
          </a:p>
          <a:p>
            <a:pPr marL="457112" indent="-457112"/>
            <a:r>
              <a:rPr lang="en-US" sz="1372" err="1">
                <a:latin typeface="Segoe UI"/>
                <a:cs typeface="Segoe UI"/>
              </a:rPr>
              <a:t>System.Maui</a:t>
            </a:r>
            <a:r>
              <a:rPr lang="en-US" sz="1372">
                <a:latin typeface="Segoe UI"/>
                <a:cs typeface="Segoe UI"/>
              </a:rPr>
              <a:t> 	(previously </a:t>
            </a:r>
            <a:r>
              <a:rPr lang="en-US" sz="1372" err="1">
                <a:latin typeface="Segoe UI"/>
                <a:cs typeface="Segoe UI"/>
              </a:rPr>
              <a:t>Xamarin.Forms</a:t>
            </a:r>
            <a:r>
              <a:rPr lang="en-US" sz="1372">
                <a:latin typeface="Segoe UI"/>
                <a:cs typeface="Segoe UI"/>
              </a:rPr>
              <a:t>)</a:t>
            </a:r>
          </a:p>
          <a:p>
            <a:pPr marL="457112" indent="-457112"/>
            <a:r>
              <a:rPr lang="en-US" sz="1372" err="1">
                <a:latin typeface="Segoe UI"/>
                <a:cs typeface="Segoe UI"/>
              </a:rPr>
              <a:t>System.Device</a:t>
            </a:r>
            <a:r>
              <a:rPr lang="en-US" sz="1372">
                <a:latin typeface="Segoe UI"/>
                <a:cs typeface="Segoe UI"/>
              </a:rPr>
              <a:t> 	(previously </a:t>
            </a:r>
            <a:r>
              <a:rPr lang="en-US" sz="1372" err="1">
                <a:latin typeface="Segoe UI"/>
                <a:cs typeface="Segoe UI"/>
              </a:rPr>
              <a:t>Xamarin.Essentials</a:t>
            </a:r>
            <a:r>
              <a:rPr lang="en-US" sz="1372">
                <a:latin typeface="Segoe UI"/>
                <a:cs typeface="Segoe UI"/>
              </a:rPr>
              <a:t>)</a:t>
            </a:r>
            <a:endParaRPr lang="en-US" sz="1372"/>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204646" y="5562243"/>
            <a:ext cx="6725546" cy="1270771"/>
          </a:xfrm>
          <a:prstGeom prst="rect">
            <a:avLst/>
          </a:prstGeom>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a:latin typeface="Segoe UI Light"/>
                <a:cs typeface="Segoe UI"/>
              </a:rPr>
              <a:t>Compatibility</a:t>
            </a:r>
          </a:p>
          <a:p>
            <a:pPr marL="335851" indent="-335851"/>
            <a:r>
              <a:rPr lang="en-US" sz="1200" b="1">
                <a:latin typeface="Segoe UI"/>
                <a:cs typeface="Segoe UI"/>
              </a:rPr>
              <a:t>Minimal</a:t>
            </a:r>
            <a:r>
              <a:rPr lang="en-US" sz="1200">
                <a:latin typeface="Segoe UI"/>
                <a:cs typeface="Segoe UI"/>
              </a:rPr>
              <a:t> API Changes – All add developer value (perf, dev loop, etc.)</a:t>
            </a:r>
          </a:p>
          <a:p>
            <a:pPr marL="335851" indent="-335851"/>
            <a:r>
              <a:rPr lang="en-US" sz="1200" b="1">
                <a:latin typeface="Segoe UI"/>
                <a:cs typeface="Segoe UI"/>
              </a:rPr>
              <a:t>Migration support</a:t>
            </a:r>
            <a:r>
              <a:rPr lang="en-US" sz="1200">
                <a:latin typeface="Segoe UI"/>
                <a:cs typeface="Segoe UI"/>
              </a:rPr>
              <a:t> for Xamarin &amp; Xamarin.Forms</a:t>
            </a:r>
          </a:p>
          <a:p>
            <a:pPr marL="335851" indent="-335851"/>
            <a:r>
              <a:rPr lang="en-US" sz="1200"/>
              <a:t>Existing Xamarin.Forms app support for </a:t>
            </a:r>
            <a:r>
              <a:rPr lang="en-US" sz="1200" b="1"/>
              <a:t>one-year</a:t>
            </a:r>
            <a:r>
              <a:rPr lang="en-US" sz="1200"/>
              <a:t> window after release of .NET MAUI</a:t>
            </a:r>
          </a:p>
          <a:p>
            <a:pPr marL="335851" indent="-335851"/>
            <a:endParaRPr lang="en-US" sz="1372"/>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6" end="6"/>
                                            </p:txEl>
                                          </p:spTgt>
                                        </p:tgtEl>
                                        <p:attrNameLst>
                                          <p:attrName>style.visibility</p:attrName>
                                        </p:attrNameLst>
                                      </p:cBhvr>
                                      <p:to>
                                        <p:strVal val="visible"/>
                                      </p:to>
                                    </p:set>
                                    <p:animEffect transition="in" filter="fade">
                                      <p:cBhvr>
                                        <p:cTn id="50" dur="500"/>
                                        <p:tgtEl>
                                          <p:spTgt spid="2">
                                            <p:txEl>
                                              <p:pRg st="6" end="6"/>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err="1"/>
              <a:t>Goals</a:t>
            </a:r>
            <a:r>
              <a:rPr lang="es-ES"/>
              <a:t> of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263" y="1736208"/>
            <a:ext cx="2429691" cy="4624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Quality</a:t>
            </a:r>
            <a:endParaRPr lang="es-ES" sz="28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12 </a:t>
            </a:r>
            <a:r>
              <a:rPr lang="es-ES" sz="2000" err="1">
                <a:gradFill>
                  <a:gsLst>
                    <a:gs pos="0">
                      <a:srgbClr val="FFFFFF"/>
                    </a:gs>
                    <a:gs pos="100000">
                      <a:srgbClr val="FFFFFF"/>
                    </a:gs>
                  </a:gsLst>
                  <a:lin ang="5400000" scaled="0"/>
                </a:gradFill>
                <a:ea typeface="Segoe UI" pitchFamily="34" charset="0"/>
                <a:cs typeface="Segoe UI" pitchFamily="34" charset="0"/>
              </a:rPr>
              <a:t>months</a:t>
            </a:r>
            <a:r>
              <a:rPr lang="es-ES" sz="2000">
                <a:gradFill>
                  <a:gsLst>
                    <a:gs pos="0">
                      <a:srgbClr val="FFFFFF"/>
                    </a:gs>
                    <a:gs pos="100000">
                      <a:srgbClr val="FFFFFF"/>
                    </a:gs>
                  </a:gsLst>
                  <a:lin ang="5400000" scaled="0"/>
                </a:gradFill>
                <a:ea typeface="Segoe UI" pitchFamily="34" charset="0"/>
                <a:cs typeface="Segoe UI" pitchFamily="34" charset="0"/>
              </a:rPr>
              <a:t> of </a:t>
            </a:r>
            <a:r>
              <a:rPr lang="es-ES" sz="2000" err="1">
                <a:gradFill>
                  <a:gsLst>
                    <a:gs pos="0">
                      <a:srgbClr val="FFFFFF"/>
                    </a:gs>
                    <a:gs pos="100000">
                      <a:srgbClr val="FFFFFF"/>
                    </a:gs>
                  </a:gsLst>
                  <a:lin ang="5400000" scaled="0"/>
                </a:gradFill>
                <a:ea typeface="Segoe UI" pitchFamily="34" charset="0"/>
                <a:cs typeface="Segoe UI" pitchFamily="34" charset="0"/>
              </a:rPr>
              <a:t>Xamarin</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quality</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releases</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Reorganized</a:t>
            </a:r>
            <a:r>
              <a:rPr lang="es-ES" sz="2000">
                <a:gradFill>
                  <a:gsLst>
                    <a:gs pos="0">
                      <a:srgbClr val="FFFFFF"/>
                    </a:gs>
                    <a:gs pos="100000">
                      <a:srgbClr val="FFFFFF"/>
                    </a:gs>
                  </a:gsLst>
                  <a:lin ang="5400000" scaled="0"/>
                </a:gradFill>
                <a:ea typeface="Segoe UI" pitchFamily="34" charset="0"/>
                <a:cs typeface="Segoe UI" pitchFamily="34" charset="0"/>
              </a:rPr>
              <a:t> Project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Standardized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class</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naming</a:t>
            </a:r>
            <a:r>
              <a:rPr lang="es-ES" sz="2000">
                <a:gradFill>
                  <a:gsLst>
                    <a:gs pos="0">
                      <a:srgbClr val="FFFFFF"/>
                    </a:gs>
                    <a:gs pos="100000">
                      <a:srgbClr val="FFFFFF"/>
                    </a:gs>
                  </a:gsLst>
                  <a:lin ang="5400000" scaled="0"/>
                </a:gradFill>
                <a:ea typeface="Segoe UI" pitchFamily="34" charset="0"/>
                <a:cs typeface="Segoe UI" pitchFamily="34" charset="0"/>
              </a:rPr>
              <a:t> and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309" y="1736206"/>
            <a:ext cx="2429691" cy="462425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a:gradFill>
                  <a:gsLst>
                    <a:gs pos="0">
                      <a:srgbClr val="FFFFFF"/>
                    </a:gs>
                    <a:gs pos="100000">
                      <a:srgbClr val="FFFFFF"/>
                    </a:gs>
                  </a:gsLst>
                  <a:lin ang="5400000" scaled="0"/>
                </a:gradFill>
                <a:ea typeface="Segoe UI" pitchFamily="34" charset="0"/>
                <a:cs typeface="Segoe UI" pitchFamily="34" charset="0"/>
              </a:rPr>
              <a:t>Performance</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Faster</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cold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start</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Reduced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view</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nesting</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55" y="1736206"/>
            <a:ext cx="2429691" cy="462425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Design</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Easy</a:t>
            </a:r>
            <a:r>
              <a:rPr lang="es-ES" sz="2000">
                <a:gradFill>
                  <a:gsLst>
                    <a:gs pos="0">
                      <a:srgbClr val="FFFFFF"/>
                    </a:gs>
                    <a:gs pos="100000">
                      <a:srgbClr val="FFFFFF"/>
                    </a:gs>
                  </a:gsLst>
                  <a:lin ang="5400000" scaled="0"/>
                </a:gradFill>
                <a:ea typeface="Segoe UI" pitchFamily="34" charset="0"/>
                <a:cs typeface="Segoe UI" pitchFamily="34" charset="0"/>
              </a:rPr>
              <a:t> control </a:t>
            </a:r>
            <a:r>
              <a:rPr lang="es-ES" sz="2000" err="1">
                <a:gradFill>
                  <a:gsLst>
                    <a:gs pos="0">
                      <a:srgbClr val="FFFFFF"/>
                    </a:gs>
                    <a:gs pos="100000">
                      <a:srgbClr val="FFFFFF"/>
                    </a:gs>
                  </a:gsLst>
                  <a:lin ang="5400000" scaled="0"/>
                </a:gradFill>
                <a:ea typeface="Segoe UI" pitchFamily="34" charset="0"/>
                <a:cs typeface="Segoe UI" pitchFamily="34" charset="0"/>
              </a:rPr>
              <a:t>extensibility</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Quick </a:t>
            </a:r>
            <a:r>
              <a:rPr lang="es-ES" sz="2000" err="1">
                <a:gradFill>
                  <a:gsLst>
                    <a:gs pos="0">
                      <a:srgbClr val="FFFFFF"/>
                    </a:gs>
                    <a:gs pos="100000">
                      <a:srgbClr val="FFFFFF"/>
                    </a:gs>
                  </a:gsLst>
                  <a:lin ang="5400000" scaled="0"/>
                </a:gradFill>
                <a:ea typeface="Segoe UI" pitchFamily="34" charset="0"/>
                <a:cs typeface="Segoe UI" pitchFamily="34" charset="0"/>
              </a:rPr>
              <a:t>cross-platform</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templating</a:t>
            </a:r>
            <a:endParaRPr lang="es-ES" sz="200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401" y="1736206"/>
            <a:ext cx="2429691" cy="4624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Platforms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Android</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iOS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macOS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Windows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Feature</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parity</a:t>
            </a:r>
            <a:endParaRPr lang="es-E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05323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a:t>.NET MAUI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11302716" cy="1206905"/>
          </a:xfrm>
        </p:spPr>
        <p:txBody>
          <a:bodyPr/>
          <a:lstStyle/>
          <a:p>
            <a:r>
              <a:rPr lang="en-US"/>
              <a:t>Android, iOS, macOS, and Windows APIs are unified in an abstract API that allows a write-once-run-anywhere developer experience, while additionally providing deep access to every aspect of each native platform.</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2982932"/>
          </a:xfrm>
        </p:spPr>
        <p:txBody>
          <a:bodyPr/>
          <a:lstStyle/>
          <a:p>
            <a:r>
              <a:rPr lang="en-US" b="0">
                <a:solidFill>
                  <a:schemeClr val="accent6">
                    <a:lumMod val="10000"/>
                  </a:schemeClr>
                </a:solidFill>
              </a:rPr>
              <a:t>App Code primarily interacts with the .NET MAUI API (1).</a:t>
            </a:r>
          </a:p>
          <a:p>
            <a:r>
              <a:rPr lang="en-US" b="0">
                <a:solidFill>
                  <a:schemeClr val="accent6">
                    <a:lumMod val="10000"/>
                  </a:schemeClr>
                </a:solidFill>
              </a:rPr>
              <a:t>As needed, App Code may directly exercise platform APIs (2) via 3 primary channels: </a:t>
            </a:r>
          </a:p>
          <a:p>
            <a:pPr marL="280121" indent="-280121">
              <a:buFont typeface="Arial" panose="020B0604020202020204" pitchFamily="34" charset="0"/>
              <a:buChar char="•"/>
            </a:pPr>
            <a:r>
              <a:rPr lang="en-US" b="0">
                <a:solidFill>
                  <a:schemeClr val="accent6">
                    <a:lumMod val="10000"/>
                  </a:schemeClr>
                </a:solidFill>
              </a:rPr>
              <a:t>Platform Specifics</a:t>
            </a:r>
          </a:p>
          <a:p>
            <a:pPr marL="280121" indent="-280121">
              <a:buFont typeface="Arial" panose="020B0604020202020204" pitchFamily="34" charset="0"/>
              <a:buChar char="•"/>
            </a:pPr>
            <a:r>
              <a:rPr lang="en-US" b="0">
                <a:solidFill>
                  <a:schemeClr val="accent6">
                    <a:lumMod val="10000"/>
                  </a:schemeClr>
                </a:solidFill>
              </a:rPr>
              <a:t>Effects</a:t>
            </a:r>
          </a:p>
          <a:p>
            <a:pPr marL="280121" indent="-280121">
              <a:buFont typeface="Arial" panose="020B0604020202020204" pitchFamily="34" charset="0"/>
              <a:buChar char="•"/>
            </a:pPr>
            <a:r>
              <a:rPr lang="en-US" b="0">
                <a:solidFill>
                  <a:schemeClr val="accent6">
                    <a:lumMod val="10000"/>
                  </a:schemeClr>
                </a:solidFill>
              </a:rPr>
              <a:t>Custom Renderers</a:t>
            </a:r>
          </a:p>
          <a:p>
            <a:pPr marL="280121" indent="-280121">
              <a:buFont typeface="Arial" panose="020B0604020202020204" pitchFamily="34" charset="0"/>
              <a:buChar char="•"/>
            </a:pPr>
            <a:endParaRPr lang="en-US" b="0">
              <a:solidFill>
                <a:schemeClr val="accent6">
                  <a:lumMod val="10000"/>
                </a:schemeClr>
              </a:solidFill>
            </a:endParaRPr>
          </a:p>
          <a:p>
            <a:r>
              <a:rPr lang="en-US" b="0">
                <a:solidFill>
                  <a:schemeClr val="accent6">
                    <a:lumMod val="10000"/>
                  </a:schemeClr>
                </a:solidFill>
              </a:rPr>
              <a:t>.NET MAUI directly exercises the native platform APIs (3).</a:t>
            </a:r>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0" y="3160782"/>
            <a:ext cx="3597528" cy="212943"/>
          </a:xfrm>
        </p:spPr>
        <p:txBody>
          <a:bodyPr/>
          <a:lstStyle/>
          <a:p>
            <a:endParaRPr lang="en-US"/>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6" y="3151389"/>
            <a:ext cx="3622117" cy="212943"/>
          </a:xfrm>
        </p:spPr>
        <p:txBody>
          <a:bodyPr/>
          <a:lstStyle/>
          <a:p>
            <a:endParaRPr lang="en-US"/>
          </a:p>
        </p:txBody>
      </p:sp>
      <p:sp>
        <p:nvSpPr>
          <p:cNvPr id="7" name="Rectangle 6">
            <a:extLst>
              <a:ext uri="{FF2B5EF4-FFF2-40B4-BE49-F238E27FC236}">
                <a16:creationId xmlns:a16="http://schemas.microsoft.com/office/drawing/2014/main" id="{AC481896-5C4E-4759-8B1D-3F239A788D6F}"/>
              </a:ext>
            </a:extLst>
          </p:cNvPr>
          <p:cNvSpPr/>
          <p:nvPr/>
        </p:nvSpPr>
        <p:spPr>
          <a:xfrm>
            <a:off x="4778719" y="5894872"/>
            <a:ext cx="1717368"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Android</a:t>
            </a:r>
          </a:p>
        </p:txBody>
      </p:sp>
      <p:sp>
        <p:nvSpPr>
          <p:cNvPr id="8" name="Rectangle 7">
            <a:extLst>
              <a:ext uri="{FF2B5EF4-FFF2-40B4-BE49-F238E27FC236}">
                <a16:creationId xmlns:a16="http://schemas.microsoft.com/office/drawing/2014/main" id="{0AB374E1-848E-4B4F-A925-F9D74A1C4D91}"/>
              </a:ext>
            </a:extLst>
          </p:cNvPr>
          <p:cNvSpPr/>
          <p:nvPr/>
        </p:nvSpPr>
        <p:spPr>
          <a:xfrm>
            <a:off x="6623170" y="5894872"/>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iOS</a:t>
            </a:r>
          </a:p>
        </p:txBody>
      </p:sp>
      <p:sp>
        <p:nvSpPr>
          <p:cNvPr id="9" name="Rectangle 8">
            <a:extLst>
              <a:ext uri="{FF2B5EF4-FFF2-40B4-BE49-F238E27FC236}">
                <a16:creationId xmlns:a16="http://schemas.microsoft.com/office/drawing/2014/main" id="{30CF2A71-DCA0-4F87-A1B6-E65D5F4DEE3B}"/>
              </a:ext>
            </a:extLst>
          </p:cNvPr>
          <p:cNvSpPr/>
          <p:nvPr/>
        </p:nvSpPr>
        <p:spPr>
          <a:xfrm>
            <a:off x="8447586" y="5894872"/>
            <a:ext cx="1760989"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macOS</a:t>
            </a:r>
          </a:p>
        </p:txBody>
      </p:sp>
      <p:sp>
        <p:nvSpPr>
          <p:cNvPr id="10" name="Rectangle 9">
            <a:extLst>
              <a:ext uri="{FF2B5EF4-FFF2-40B4-BE49-F238E27FC236}">
                <a16:creationId xmlns:a16="http://schemas.microsoft.com/office/drawing/2014/main" id="{E428D23D-25C7-4AF8-995D-C7C9742C817D}"/>
              </a:ext>
            </a:extLst>
          </p:cNvPr>
          <p:cNvSpPr/>
          <p:nvPr/>
        </p:nvSpPr>
        <p:spPr>
          <a:xfrm>
            <a:off x="10291798" y="5887151"/>
            <a:ext cx="1466913"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Windows</a:t>
            </a:r>
          </a:p>
        </p:txBody>
      </p:sp>
      <p:sp>
        <p:nvSpPr>
          <p:cNvPr id="11" name="Rectangle 10">
            <a:extLst>
              <a:ext uri="{FF2B5EF4-FFF2-40B4-BE49-F238E27FC236}">
                <a16:creationId xmlns:a16="http://schemas.microsoft.com/office/drawing/2014/main" id="{23617B4E-F8F8-4079-9EE1-B611B1536A74}"/>
              </a:ext>
            </a:extLst>
          </p:cNvPr>
          <p:cNvSpPr/>
          <p:nvPr/>
        </p:nvSpPr>
        <p:spPr>
          <a:xfrm>
            <a:off x="4778719" y="4240186"/>
            <a:ext cx="1717367"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Xamarin.Android</a:t>
            </a:r>
            <a:endParaRPr lang="en-US" sz="1568"/>
          </a:p>
        </p:txBody>
      </p:sp>
      <p:sp>
        <p:nvSpPr>
          <p:cNvPr id="12" name="Rectangle 11">
            <a:extLst>
              <a:ext uri="{FF2B5EF4-FFF2-40B4-BE49-F238E27FC236}">
                <a16:creationId xmlns:a16="http://schemas.microsoft.com/office/drawing/2014/main" id="{74170046-C00F-49B7-8438-A64218ABC654}"/>
              </a:ext>
            </a:extLst>
          </p:cNvPr>
          <p:cNvSpPr/>
          <p:nvPr/>
        </p:nvSpPr>
        <p:spPr>
          <a:xfrm>
            <a:off x="6623171" y="4255403"/>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Xamarin.iOS</a:t>
            </a:r>
            <a:endParaRPr lang="en-US" sz="1568"/>
          </a:p>
        </p:txBody>
      </p:sp>
      <p:sp>
        <p:nvSpPr>
          <p:cNvPr id="13" name="Rectangle 12">
            <a:extLst>
              <a:ext uri="{FF2B5EF4-FFF2-40B4-BE49-F238E27FC236}">
                <a16:creationId xmlns:a16="http://schemas.microsoft.com/office/drawing/2014/main" id="{5A7EF605-B201-4DAA-91D8-8F4567A2706B}"/>
              </a:ext>
            </a:extLst>
          </p:cNvPr>
          <p:cNvSpPr/>
          <p:nvPr/>
        </p:nvSpPr>
        <p:spPr>
          <a:xfrm>
            <a:off x="8447585" y="4255403"/>
            <a:ext cx="1750144"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Xamarin.Mac</a:t>
            </a:r>
            <a:endParaRPr lang="en-US" sz="1568"/>
          </a:p>
        </p:txBody>
      </p:sp>
      <p:sp>
        <p:nvSpPr>
          <p:cNvPr id="14" name="Rectangle 13">
            <a:extLst>
              <a:ext uri="{FF2B5EF4-FFF2-40B4-BE49-F238E27FC236}">
                <a16:creationId xmlns:a16="http://schemas.microsoft.com/office/drawing/2014/main" id="{88A5E05B-4B99-4D14-AE16-D67970550D4F}"/>
              </a:ext>
            </a:extLst>
          </p:cNvPr>
          <p:cNvSpPr/>
          <p:nvPr/>
        </p:nvSpPr>
        <p:spPr>
          <a:xfrm>
            <a:off x="10324009" y="4240186"/>
            <a:ext cx="1434702"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WinUI</a:t>
            </a:r>
            <a:endParaRPr lang="en-US" sz="1568"/>
          </a:p>
        </p:txBody>
      </p:sp>
      <p:sp>
        <p:nvSpPr>
          <p:cNvPr id="15" name="Rectangle 14">
            <a:extLst>
              <a:ext uri="{FF2B5EF4-FFF2-40B4-BE49-F238E27FC236}">
                <a16:creationId xmlns:a16="http://schemas.microsoft.com/office/drawing/2014/main" id="{E1F4B8CE-BB13-459B-9E70-32FF6163D667}"/>
              </a:ext>
            </a:extLst>
          </p:cNvPr>
          <p:cNvSpPr/>
          <p:nvPr/>
        </p:nvSpPr>
        <p:spPr>
          <a:xfrm>
            <a:off x="4784277" y="3656015"/>
            <a:ext cx="6978187" cy="4482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a:t>.NET MAUI</a:t>
            </a:r>
          </a:p>
        </p:txBody>
      </p:sp>
      <p:sp>
        <p:nvSpPr>
          <p:cNvPr id="16" name="Rectangle 15">
            <a:extLst>
              <a:ext uri="{FF2B5EF4-FFF2-40B4-BE49-F238E27FC236}">
                <a16:creationId xmlns:a16="http://schemas.microsoft.com/office/drawing/2014/main" id="{C39EFE5F-F0C0-4BE6-8475-3A7BBB7DC2EF}"/>
              </a:ext>
            </a:extLst>
          </p:cNvPr>
          <p:cNvSpPr/>
          <p:nvPr/>
        </p:nvSpPr>
        <p:spPr>
          <a:xfrm>
            <a:off x="4784277" y="2983981"/>
            <a:ext cx="6978187" cy="53737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App Code</a:t>
            </a:r>
          </a:p>
        </p:txBody>
      </p:sp>
      <p:sp>
        <p:nvSpPr>
          <p:cNvPr id="17" name="Rectangle 16">
            <a:extLst>
              <a:ext uri="{FF2B5EF4-FFF2-40B4-BE49-F238E27FC236}">
                <a16:creationId xmlns:a16="http://schemas.microsoft.com/office/drawing/2014/main" id="{3B96EA78-E5E7-4647-A343-F10EE525CB8E}"/>
              </a:ext>
            </a:extLst>
          </p:cNvPr>
          <p:cNvSpPr/>
          <p:nvPr/>
        </p:nvSpPr>
        <p:spPr>
          <a:xfrm>
            <a:off x="4778719" y="5323175"/>
            <a:ext cx="5419010" cy="44821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Mono Runtime</a:t>
            </a:r>
          </a:p>
        </p:txBody>
      </p:sp>
      <p:sp>
        <p:nvSpPr>
          <p:cNvPr id="18" name="Rectangle 17">
            <a:extLst>
              <a:ext uri="{FF2B5EF4-FFF2-40B4-BE49-F238E27FC236}">
                <a16:creationId xmlns:a16="http://schemas.microsoft.com/office/drawing/2014/main" id="{798C9F09-A8C6-4DED-9D40-FABB697429E8}"/>
              </a:ext>
            </a:extLst>
          </p:cNvPr>
          <p:cNvSpPr/>
          <p:nvPr/>
        </p:nvSpPr>
        <p:spPr>
          <a:xfrm>
            <a:off x="10291797" y="5330115"/>
            <a:ext cx="1479408"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WinRT</a:t>
            </a:r>
          </a:p>
        </p:txBody>
      </p:sp>
      <p:sp>
        <p:nvSpPr>
          <p:cNvPr id="19" name="Rectangle 18">
            <a:extLst>
              <a:ext uri="{FF2B5EF4-FFF2-40B4-BE49-F238E27FC236}">
                <a16:creationId xmlns:a16="http://schemas.microsoft.com/office/drawing/2014/main" id="{455E6F3D-4206-4F0B-A733-EC6CE6AA4CA4}"/>
              </a:ext>
            </a:extLst>
          </p:cNvPr>
          <p:cNvSpPr/>
          <p:nvPr/>
        </p:nvSpPr>
        <p:spPr>
          <a:xfrm>
            <a:off x="4778719" y="4765357"/>
            <a:ext cx="6997362" cy="448212"/>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.NET 6 BCL</a:t>
            </a:r>
          </a:p>
        </p:txBody>
      </p:sp>
      <p:sp>
        <p:nvSpPr>
          <p:cNvPr id="20" name="Arrow: Right 19">
            <a:extLst>
              <a:ext uri="{FF2B5EF4-FFF2-40B4-BE49-F238E27FC236}">
                <a16:creationId xmlns:a16="http://schemas.microsoft.com/office/drawing/2014/main" id="{6909ECDD-64C8-48FC-ABDA-50203EDE6CF6}"/>
              </a:ext>
            </a:extLst>
          </p:cNvPr>
          <p:cNvSpPr/>
          <p:nvPr/>
        </p:nvSpPr>
        <p:spPr>
          <a:xfrm rot="5400000">
            <a:off x="4721234" y="3550865"/>
            <a:ext cx="61024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1</a:t>
            </a:r>
          </a:p>
        </p:txBody>
      </p:sp>
      <p:sp>
        <p:nvSpPr>
          <p:cNvPr id="21" name="Arrow: Right 20">
            <a:extLst>
              <a:ext uri="{FF2B5EF4-FFF2-40B4-BE49-F238E27FC236}">
                <a16:creationId xmlns:a16="http://schemas.microsoft.com/office/drawing/2014/main" id="{757336C0-8009-4202-9A4C-1DF51CBA92FA}"/>
              </a:ext>
            </a:extLst>
          </p:cNvPr>
          <p:cNvSpPr/>
          <p:nvPr/>
        </p:nvSpPr>
        <p:spPr>
          <a:xfrm rot="5400000">
            <a:off x="4981420" y="3718283"/>
            <a:ext cx="92356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2</a:t>
            </a:r>
          </a:p>
        </p:txBody>
      </p:sp>
      <p:sp>
        <p:nvSpPr>
          <p:cNvPr id="22" name="Arrow: Right 21">
            <a:extLst>
              <a:ext uri="{FF2B5EF4-FFF2-40B4-BE49-F238E27FC236}">
                <a16:creationId xmlns:a16="http://schemas.microsoft.com/office/drawing/2014/main" id="{C0B3A071-E5C0-45D0-BB5B-B62C8209E63A}"/>
              </a:ext>
            </a:extLst>
          </p:cNvPr>
          <p:cNvSpPr/>
          <p:nvPr/>
        </p:nvSpPr>
        <p:spPr>
          <a:xfrm rot="5400000">
            <a:off x="5769655" y="4022284"/>
            <a:ext cx="332598"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3</a:t>
            </a:r>
          </a:p>
        </p:txBody>
      </p:sp>
    </p:spTree>
    <p:extLst>
      <p:ext uri="{BB962C8B-B14F-4D97-AF65-F5344CB8AC3E}">
        <p14:creationId xmlns:p14="http://schemas.microsoft.com/office/powerpoint/2010/main" val="854843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1086131"/>
          </a:xfrm>
        </p:spPr>
        <p:txBody>
          <a:bodyPr/>
          <a:lstStyle/>
          <a:p>
            <a:r>
              <a:rPr lang="en-US" sz="7058">
                <a:solidFill>
                  <a:schemeClr val="tx1"/>
                </a:solidFill>
                <a:latin typeface="Segoe UI Semibold"/>
                <a:cs typeface="Segoe UI Semibold"/>
              </a:rPr>
              <a:t>¿Handlers?</a:t>
            </a:r>
            <a:endParaRPr lang="en-US" sz="7007">
              <a:solidFill>
                <a:schemeClr val="tx1"/>
              </a:solidFill>
              <a:cs typeface="Segoe UI"/>
            </a:endParaRPr>
          </a:p>
        </p:txBody>
      </p:sp>
      <p:pic>
        <p:nvPicPr>
          <p:cNvPr id="3" name="Graphic 5">
            <a:extLst>
              <a:ext uri="{FF2B5EF4-FFF2-40B4-BE49-F238E27FC236}">
                <a16:creationId xmlns:a16="http://schemas.microsoft.com/office/drawing/2014/main" id="{7CFA0770-C451-5048-94B9-B16ABCCA0D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2285" y="3991655"/>
            <a:ext cx="2369939" cy="2866345"/>
          </a:xfrm>
          <a:prstGeom prst="rect">
            <a:avLst/>
          </a:prstGeom>
        </p:spPr>
      </p:pic>
    </p:spTree>
    <p:extLst>
      <p:ext uri="{BB962C8B-B14F-4D97-AF65-F5344CB8AC3E}">
        <p14:creationId xmlns:p14="http://schemas.microsoft.com/office/powerpoint/2010/main" val="1813647376"/>
      </p:ext>
    </p:extLst>
  </p:cSld>
  <p:clrMapOvr>
    <a:masterClrMapping/>
  </p:clrMapOvr>
  <p:transition>
    <p:fade/>
  </p:transition>
</p:sld>
</file>

<file path=ppt/theme/theme1.xml><?xml version="1.0" encoding="utf-8"?>
<a:theme xmlns:a="http://schemas.openxmlformats.org/drawingml/2006/main" name="LIGHT GRAY TEMPLATE">
  <a:themeElements>
    <a:clrScheme name="Custom 11">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 id="{9B4AAADB-EBD4-4F2C-9B1B-FE4320537AAE}" vid="{4D72C0E0-B8C2-453D-B58C-5BE781DB1D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OneNoteFluid_FileOrder xmlns="ed971524-76e7-40a8-a01a-f99956bd178c">=</OneNoteFluid_FileOrder>
    <OneNoteFluid_Labels xmlns="ed971524-76e7-40a8-a01a-f99956bd178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D38D393254D930438EAEFA57144E97A1" ma:contentTypeVersion="13" ma:contentTypeDescription="Crear nuevo documento." ma:contentTypeScope="" ma:versionID="642b66801e31c2085cfbafb9506445b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81f824bec818c2dbc03cf63c55668af8"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OneNoteFluid_FileOrder" minOccurs="0"/>
                <xsd:element ref="ns2:OneNoteFluid_Labe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OneNoteFluid_FileOrder" ma:index="19" nillable="true" ma:displayName="OneNoteFluid_FileOrder" ma:default="=" ma:internalName="OneNoteFluid_FileOrder">
      <xsd:simpleType>
        <xsd:restriction base="dms:Text">
          <xsd:maxLength value="255"/>
        </xsd:restriction>
      </xsd:simpleType>
    </xsd:element>
    <xsd:element name="OneNoteFluid_Labels" ma:index="20" nillable="true" ma:displayName="OneNoteFluid_Labels" ma:internalName="OneNoteFluid_Labels">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www.w3.org/XML/1998/namespace"/>
    <ds:schemaRef ds:uri="7ff6804f-93c8-49bf-a1ca-f95ebb1aaf06"/>
    <ds:schemaRef ds:uri="http://purl.org/dc/terms/"/>
    <ds:schemaRef ds:uri="http://purl.org/dc/dcmitype/"/>
    <ds:schemaRef ds:uri="44fd7d56-b4ee-4454-a00e-8c8a79f1da5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ed971524-76e7-40a8-a01a-f99956bd178c"/>
  </ds:schemaRefs>
</ds:datastoreItem>
</file>

<file path=customXml/itemProps2.xml><?xml version="1.0" encoding="utf-8"?>
<ds:datastoreItem xmlns:ds="http://schemas.openxmlformats.org/officeDocument/2006/customXml" ds:itemID="{BCB86336-35F6-4844-A1E2-132AB022F7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2962</TotalTime>
  <Words>3506</Words>
  <Application>Microsoft Macintosh PowerPoint</Application>
  <PresentationFormat>Panorámica</PresentationFormat>
  <Paragraphs>518</Paragraphs>
  <Slides>35</Slides>
  <Notes>10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35</vt:i4>
      </vt:variant>
    </vt:vector>
  </HeadingPairs>
  <TitlesOfParts>
    <vt:vector size="45" baseType="lpstr">
      <vt:lpstr>Arial</vt:lpstr>
      <vt:lpstr>Calibri</vt:lpstr>
      <vt:lpstr>Consolas</vt:lpstr>
      <vt:lpstr>Segoe UI</vt:lpstr>
      <vt:lpstr>Segoe UI Light</vt:lpstr>
      <vt:lpstr>Segoe UI Semibold</vt:lpstr>
      <vt:lpstr>Segoe UI Semilight</vt:lpstr>
      <vt:lpstr>SFMono-Regular</vt:lpstr>
      <vt:lpstr>Wingdings</vt:lpstr>
      <vt:lpstr>LIGHT GRAY TEMPLATE</vt:lpstr>
      <vt:lpstr>.NET MAUI Handlers</vt:lpstr>
      <vt:lpstr>First, what is .NET MAUI?</vt:lpstr>
      <vt:lpstr>Journey to one .NET </vt:lpstr>
      <vt:lpstr>– .NET 5 to 6 "wave"</vt:lpstr>
      <vt:lpstr>Xamarin.Forms Evolution</vt:lpstr>
      <vt:lpstr>.NET MAUI Summary</vt:lpstr>
      <vt:lpstr>Goals of .NET MAUI</vt:lpstr>
      <vt:lpstr>.NET MAUI Architecture Overview</vt:lpstr>
      <vt:lpstr>¿Handlers?</vt:lpstr>
      <vt:lpstr>Glossary of Terms </vt:lpstr>
      <vt:lpstr>What are the architecture problems of Xamarin.Forms?</vt:lpstr>
      <vt:lpstr>Xamarin.Forms: Adding Custom Behavior, it can also be improved</vt:lpstr>
      <vt:lpstr>Motivation for the .NET MAUI changes?  </vt:lpstr>
      <vt:lpstr>.NET MAUI Internal Architecture Overview</vt:lpstr>
      <vt:lpstr>The Goals with .NET MAUI</vt:lpstr>
      <vt:lpstr>The Goals with .NET MAUI</vt:lpstr>
      <vt:lpstr>The Goals with .NET MAUI</vt:lpstr>
      <vt:lpstr>Current Renderer</vt:lpstr>
      <vt:lpstr>Presentación de PowerPoint</vt:lpstr>
      <vt:lpstr>IView and IViewHandler</vt:lpstr>
      <vt:lpstr>Current Renderer Strategy in Xamarin.Forms</vt:lpstr>
      <vt:lpstr>.NET MAUI Handler Strategy</vt:lpstr>
      <vt:lpstr>Handlers are “just” a reorg</vt:lpstr>
      <vt:lpstr>Let's see how .NET MAUI Handlers work</vt:lpstr>
      <vt:lpstr>Xamarin.Forms: Adding Custom Behavior</vt:lpstr>
      <vt:lpstr>Maui: Adding Custom Behavior</vt:lpstr>
      <vt:lpstr>Maui: Adding Custom Behavior</vt:lpstr>
      <vt:lpstr>Let's see how port a Xamarin.Forms Renderer to a .NET MAUI Handler</vt:lpstr>
      <vt:lpstr>But…</vt:lpstr>
      <vt:lpstr>.NET MAUI and and Dependency Injection </vt:lpstr>
      <vt:lpstr>And what about the Xamarin.Forms renderers?</vt:lpstr>
      <vt:lpstr>Using “old” Renderers in .NET MAUI</vt:lpstr>
      <vt:lpstr>Mixing renderers and handlers in the same .NET MAUI App</vt:lpstr>
      <vt:lpstr>Questions?</vt:lpstr>
      <vt:lpstr>Thanks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bring your Xamarin apps  to Surface Duo</dc:title>
  <dc:creator>Shane Neuville</dc:creator>
  <cp:lastModifiedBy>Javier Suárez Ruiz</cp:lastModifiedBy>
  <cp:revision>49</cp:revision>
  <dcterms:created xsi:type="dcterms:W3CDTF">2020-08-13T23:21:50Z</dcterms:created>
  <dcterms:modified xsi:type="dcterms:W3CDTF">2020-11-19T20:17:48Z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ies>
</file>